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256" r:id="rId4"/>
    <p:sldId id="7295" r:id="rId6"/>
    <p:sldId id="2902" r:id="rId7"/>
    <p:sldId id="7306" r:id="rId8"/>
    <p:sldId id="7305" r:id="rId9"/>
    <p:sldId id="7300" r:id="rId10"/>
    <p:sldId id="7302" r:id="rId11"/>
    <p:sldId id="7336" r:id="rId12"/>
    <p:sldId id="7304" r:id="rId13"/>
    <p:sldId id="7308" r:id="rId14"/>
    <p:sldId id="7329" r:id="rId15"/>
    <p:sldId id="7337" r:id="rId16"/>
    <p:sldId id="7330" r:id="rId17"/>
    <p:sldId id="7332" r:id="rId18"/>
    <p:sldId id="7331" r:id="rId19"/>
    <p:sldId id="7334" r:id="rId20"/>
    <p:sldId id="7299" r:id="rId21"/>
    <p:sldId id="7335" r:id="rId22"/>
    <p:sldId id="7288" r:id="rId23"/>
    <p:sldId id="2906" r:id="rId24"/>
    <p:sldId id="7283" r:id="rId25"/>
    <p:sldId id="7310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Onism" initials="S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36699"/>
    <a:srgbClr val="003399"/>
    <a:srgbClr val="FFB13F"/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2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BA55D-93C1-4BEE-9CCB-919D51AEC9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9A26-9428-4685-9371-64C8DF3F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F7026-3680-4C3B-8F3F-199B99F13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17.xml"/><Relationship Id="rId17" Type="http://schemas.openxmlformats.org/officeDocument/2006/relationships/image" Target="../media/image4.jpe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五边形 31"/>
          <p:cNvSpPr/>
          <p:nvPr/>
        </p:nvSpPr>
        <p:spPr>
          <a:xfrm>
            <a:off x="197" y="0"/>
            <a:ext cx="8210550" cy="6858000"/>
          </a:xfrm>
          <a:prstGeom prst="homePlate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rot="2534807">
            <a:off x="10154438" y="-638921"/>
            <a:ext cx="1630179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平行四边形 33"/>
          <p:cNvSpPr/>
          <p:nvPr/>
        </p:nvSpPr>
        <p:spPr>
          <a:xfrm rot="18808335">
            <a:off x="10239963" y="-4139561"/>
            <a:ext cx="1528591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32496" y="3039269"/>
            <a:ext cx="6689090" cy="663575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基于</a:t>
            </a:r>
            <a:r>
              <a:rPr lang="en-US" altLang="zh-CN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Android</a:t>
            </a:r>
            <a:r>
              <a:rPr lang="zh-CN" altLang="en-US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轻量级背词</a:t>
            </a:r>
            <a:r>
              <a:rPr lang="en-US" altLang="zh-CN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APP</a:t>
            </a:r>
            <a:endParaRPr lang="en-US" altLang="zh-CN" sz="40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496" y="4544572"/>
            <a:ext cx="4212016" cy="568157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Each day is a new beginning Seize new opportunities from now on Each day is a new beginning Seize new opportunities from now on Each day is a new beginning Seize new opportunities from now on</a:t>
            </a:r>
            <a:endParaRPr lang="en-US" altLang="zh-CN" sz="780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332496" y="2066395"/>
            <a:ext cx="2912745" cy="971550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易背</a:t>
            </a:r>
            <a:r>
              <a:rPr lang="en-US" altLang="zh-CN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APP</a:t>
            </a:r>
            <a:endParaRPr lang="en-US" altLang="zh-CN" sz="60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19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0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1098703" y="4341045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26224" y="1761400"/>
            <a:ext cx="4151031" cy="4410800"/>
            <a:chOff x="823305" y="1331632"/>
            <a:chExt cx="3888532" cy="4342000"/>
          </a:xfrm>
        </p:grpSpPr>
        <p:sp>
          <p:nvSpPr>
            <p:cNvPr id="10" name="椭圆 9"/>
            <p:cNvSpPr/>
            <p:nvPr/>
          </p:nvSpPr>
          <p:spPr>
            <a:xfrm>
              <a:off x="1692044" y="2142584"/>
              <a:ext cx="1623576" cy="16235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98425" y="1548965"/>
              <a:ext cx="2810815" cy="2810815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3305" y="4176670"/>
              <a:ext cx="1018052" cy="101805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207973" y="4765004"/>
              <a:ext cx="692083" cy="69208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91427" y="4548458"/>
              <a:ext cx="1125174" cy="112517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281781" y="4104520"/>
              <a:ext cx="1089243" cy="108924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40968" y="3763707"/>
              <a:ext cx="1770869" cy="1770869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22705" y="1331632"/>
              <a:ext cx="554702" cy="5547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758060" y="5153100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996560" y="5132794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30919" y="2606263"/>
              <a:ext cx="1325880" cy="755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输入用户名</a:t>
              </a:r>
              <a:endPara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与密码</a:t>
              </a:r>
              <a:endPara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09042" y="4474786"/>
              <a:ext cx="640080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登录</a:t>
              </a:r>
              <a:endPara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518611" y="4413826"/>
              <a:ext cx="640080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注册</a:t>
              </a:r>
              <a:endPara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8172" y="4865832"/>
              <a:ext cx="543739" cy="58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忘记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密码</a:t>
              </a:r>
              <a:endParaRPr lang="zh-CN" altLang="en-US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3555119" y="25357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                                        登录与注册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39" y="386302"/>
            <a:ext cx="3414056" cy="63518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911" y="386301"/>
            <a:ext cx="3149511" cy="63518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23" y="386300"/>
            <a:ext cx="3089299" cy="628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首页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4767" y="1331632"/>
            <a:ext cx="4440096" cy="4864982"/>
            <a:chOff x="504767" y="1331632"/>
            <a:chExt cx="4207070" cy="4864982"/>
          </a:xfrm>
        </p:grpSpPr>
        <p:sp>
          <p:nvSpPr>
            <p:cNvPr id="10" name="椭圆 9"/>
            <p:cNvSpPr/>
            <p:nvPr/>
          </p:nvSpPr>
          <p:spPr>
            <a:xfrm>
              <a:off x="1692044" y="2142584"/>
              <a:ext cx="1623576" cy="16235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98425" y="1548965"/>
              <a:ext cx="2810815" cy="2810815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3305" y="4176670"/>
              <a:ext cx="1018052" cy="101805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4767" y="3858132"/>
              <a:ext cx="1655128" cy="165512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09199" y="4765004"/>
              <a:ext cx="1168208" cy="1201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668386" y="4548458"/>
              <a:ext cx="1770868" cy="164815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281781" y="4104520"/>
              <a:ext cx="1089243" cy="108924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40968" y="3763707"/>
              <a:ext cx="1770869" cy="1770869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22705" y="1331632"/>
              <a:ext cx="554702" cy="5547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758060" y="5153100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996560" y="5132794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042195" y="2669618"/>
              <a:ext cx="1023249" cy="354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录入单词</a:t>
              </a:r>
              <a:endPara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333194" y="4994388"/>
              <a:ext cx="502150" cy="756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开始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背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单词</a:t>
              </a:r>
              <a:endParaRPr 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12054" y="4548458"/>
              <a:ext cx="746006" cy="35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搜索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514644" y="4444844"/>
              <a:ext cx="842858" cy="35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复习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213" y="285250"/>
            <a:ext cx="3353091" cy="634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3" y="253768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录入单词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5917" y="4474786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英文</a:t>
            </a:r>
            <a:endParaRPr lang="zh-CN" altLang="en-US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15487" y="4448116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中文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72850" y="4946577"/>
            <a:ext cx="543739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添加</a:t>
            </a:r>
            <a:endParaRPr lang="zh-CN" altLang="en-US" sz="14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录入单词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0999" y="64564"/>
            <a:ext cx="3357696" cy="680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59519" y="2537683"/>
            <a:ext cx="8686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背诵与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复习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9042" y="447478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认识</a:t>
            </a:r>
            <a:endParaRPr lang="zh-CN" altLang="en-US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04311" y="4448116"/>
            <a:ext cx="8686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下一个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98403" y="4865832"/>
            <a:ext cx="72327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不认识</a:t>
            </a:r>
            <a:endParaRPr lang="zh-CN" altLang="en-US" sz="14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背诵与复习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822" y="493345"/>
            <a:ext cx="3512420" cy="63039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51" y="493345"/>
            <a:ext cx="3372069" cy="607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1" y="267484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输入单词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9042" y="444049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搜索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18611" y="442525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收藏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查询单词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3078" y="349127"/>
            <a:ext cx="3340862" cy="62765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69715" y="4870597"/>
            <a:ext cx="50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返回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2681" y="4104520"/>
            <a:ext cx="1283588" cy="1280417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4287" y="3706565"/>
            <a:ext cx="2035608" cy="203728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70301" y="4715417"/>
            <a:ext cx="1149920" cy="12457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58060" y="4577113"/>
            <a:ext cx="1647161" cy="158369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316852" cy="128276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2042773" cy="203728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4" y="275485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新增复习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单词本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259" y="4175793"/>
            <a:ext cx="5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加强巩固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5634" y="4117563"/>
            <a:ext cx="51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生词笔记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5189" y="4775616"/>
            <a:ext cx="517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全部单词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"/>
          <a:stretch>
            <a:fillRect/>
          </a:stretch>
        </p:blipFill>
        <p:spPr>
          <a:xfrm>
            <a:off x="7115102" y="272987"/>
            <a:ext cx="3288535" cy="63120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30917" y="272988"/>
            <a:ext cx="3219289" cy="631202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9801" y="272986"/>
            <a:ext cx="3199136" cy="6312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63" y="369074"/>
            <a:ext cx="3040643" cy="6256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125677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532058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56938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38400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641606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5060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715414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374601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56338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91693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430193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78852" y="2434813"/>
            <a:ext cx="10972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修改个人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信息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2675" y="4337626"/>
            <a:ext cx="6400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关于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我们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52244" y="4299526"/>
            <a:ext cx="6400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联系</a:t>
            </a:r>
            <a:endParaRPr lang="zh-CN" altLang="en-US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我们</a:t>
            </a:r>
            <a:endParaRPr lang="zh-CN" altLang="en-US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38733" y="4865832"/>
            <a:ext cx="309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b="1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个人中心</a:t>
            </a:r>
            <a:endParaRPr lang="zh-CN" altLang="en-US" sz="2800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8115" y="4809628"/>
            <a:ext cx="37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solidFill>
                  <a:schemeClr val="bg1"/>
                </a:solidFill>
                <a:ea typeface="方正黑体简体" panose="02010601030101010101"/>
              </a:rPr>
              <a:t>退出</a:t>
            </a:r>
            <a:endParaRPr lang="zh-CN" altLang="en-US" dirty="0">
              <a:solidFill>
                <a:schemeClr val="bg1"/>
              </a:solidFill>
              <a:ea typeface="方正黑体简体" panose="02010601030101010101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627" r="5910" b="4439"/>
          <a:stretch>
            <a:fillRect/>
          </a:stretch>
        </p:blipFill>
        <p:spPr>
          <a:xfrm>
            <a:off x="7302504" y="236609"/>
            <a:ext cx="3257417" cy="6282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053" y="276118"/>
            <a:ext cx="3407648" cy="6273614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398050" y="2359917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9512" y="2041379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0662" y="2520873"/>
            <a:ext cx="646331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每日</a:t>
            </a:r>
            <a:endParaRPr lang="en-US" alt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新闻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194" t="2653" r="3530" b="4666"/>
          <a:stretch>
            <a:fillRect/>
          </a:stretch>
        </p:blipFill>
        <p:spPr>
          <a:xfrm>
            <a:off x="7132295" y="232360"/>
            <a:ext cx="3653002" cy="6535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47" y="232360"/>
            <a:ext cx="3386874" cy="6498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757" y="240863"/>
            <a:ext cx="3524742" cy="6468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" grpId="0"/>
      <p:bldP spid="29" grpId="0" bldLvl="0" animBg="1"/>
      <p:bldP spid="30" grpId="0" bldLvl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4173855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优势与劣势</a:t>
            </a:r>
            <a:endParaRPr lang="zh-CN" altLang="en-US" sz="6255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分析易背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的优势与劣势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767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03</a:t>
            </a:r>
            <a:endParaRPr lang="en-US" altLang="zh-CN" sz="9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713" y="1943101"/>
            <a:ext cx="5132387" cy="1704974"/>
            <a:chOff x="874713" y="1943101"/>
            <a:chExt cx="5132387" cy="1704974"/>
          </a:xfrm>
        </p:grpSpPr>
        <p:grpSp>
          <p:nvGrpSpPr>
            <p:cNvPr id="3" name="组合 2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2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259398" y="2277135"/>
              <a:ext cx="3941252" cy="1025732"/>
              <a:chOff x="7483989" y="3314482"/>
              <a:chExt cx="3941252" cy="102573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483989" y="3732519"/>
                <a:ext cx="3941252" cy="6076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轻量级记词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APP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，占据内存小，对手机性能要求较低，兼容性好。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占用内存小</a:t>
                </a:r>
                <a:endPara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74713" y="3922713"/>
            <a:ext cx="5132387" cy="1704974"/>
            <a:chOff x="874713" y="3922713"/>
            <a:chExt cx="5132387" cy="1704974"/>
          </a:xfrm>
        </p:grpSpPr>
        <p:grpSp>
          <p:nvGrpSpPr>
            <p:cNvPr id="43" name="组合 42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5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59398" y="4272447"/>
              <a:ext cx="3941252" cy="1203894"/>
              <a:chOff x="7483989" y="3314482"/>
              <a:chExt cx="3941252" cy="120389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483989" y="3732519"/>
                <a:ext cx="3941252" cy="78585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容易上手，即使对手机操作不熟悉的人也能很快了解使用方法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操作简单</a:t>
                </a:r>
                <a:endPara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84901" y="1943101"/>
            <a:ext cx="5132387" cy="1704974"/>
            <a:chOff x="6184901" y="1943101"/>
            <a:chExt cx="5132387" cy="1704974"/>
          </a:xfrm>
        </p:grpSpPr>
        <p:grpSp>
          <p:nvGrpSpPr>
            <p:cNvPr id="46" name="组合 45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8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569586" y="2277135"/>
              <a:ext cx="3941252" cy="767287"/>
              <a:chOff x="7483989" y="3314482"/>
              <a:chExt cx="3941252" cy="76728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483989" y="3732519"/>
                <a:ext cx="3941252" cy="34925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方便直接记忆单词，提高记忆效率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界面简洁</a:t>
                </a:r>
                <a:endPara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84901" y="3922713"/>
            <a:ext cx="5132387" cy="1704974"/>
            <a:chOff x="6184901" y="3922713"/>
            <a:chExt cx="5132387" cy="1704974"/>
          </a:xfrm>
        </p:grpSpPr>
        <p:grpSp>
          <p:nvGrpSpPr>
            <p:cNvPr id="49" name="组合 48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51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569586" y="4272447"/>
              <a:ext cx="3941252" cy="1005506"/>
              <a:chOff x="7483989" y="3314482"/>
              <a:chExt cx="3941252" cy="100550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可自行形成单词本，形成独特适合自己的背单词技巧。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个性化强</a:t>
                </a:r>
                <a:endPara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0" y="28311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优势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52137" y="2021390"/>
            <a:ext cx="8625200" cy="3741104"/>
            <a:chOff x="1185302" y="1772816"/>
            <a:chExt cx="8625200" cy="3741104"/>
          </a:xfrm>
        </p:grpSpPr>
        <p:grpSp>
          <p:nvGrpSpPr>
            <p:cNvPr id="2" name="组合 1"/>
            <p:cNvGrpSpPr/>
            <p:nvPr/>
          </p:nvGrpSpPr>
          <p:grpSpPr>
            <a:xfrm>
              <a:off x="4478215" y="2276872"/>
              <a:ext cx="3235575" cy="3237048"/>
              <a:chOff x="4478215" y="2276872"/>
              <a:chExt cx="3235575" cy="3237048"/>
            </a:xfrm>
          </p:grpSpPr>
          <p:sp>
            <p:nvSpPr>
              <p:cNvPr id="4" name="Freeform 7"/>
              <p:cNvSpPr/>
              <p:nvPr/>
            </p:nvSpPr>
            <p:spPr bwMode="auto">
              <a:xfrm>
                <a:off x="4478215" y="3159611"/>
                <a:ext cx="1618304" cy="2354309"/>
              </a:xfrm>
              <a:custGeom>
                <a:avLst/>
                <a:gdLst>
                  <a:gd name="T0" fmla="*/ 0 w 662"/>
                  <a:gd name="T1" fmla="*/ 963 h 963"/>
                  <a:gd name="T2" fmla="*/ 662 w 662"/>
                  <a:gd name="T3" fmla="*/ 963 h 963"/>
                  <a:gd name="T4" fmla="*/ 662 w 662"/>
                  <a:gd name="T5" fmla="*/ 710 h 963"/>
                  <a:gd name="T6" fmla="*/ 551 w 662"/>
                  <a:gd name="T7" fmla="*/ 723 h 963"/>
                  <a:gd name="T8" fmla="*/ 521 w 662"/>
                  <a:gd name="T9" fmla="*/ 738 h 963"/>
                  <a:gd name="T10" fmla="*/ 476 w 662"/>
                  <a:gd name="T11" fmla="*/ 747 h 963"/>
                  <a:gd name="T12" fmla="*/ 361 w 662"/>
                  <a:gd name="T13" fmla="*/ 632 h 963"/>
                  <a:gd name="T14" fmla="*/ 476 w 662"/>
                  <a:gd name="T15" fmla="*/ 517 h 963"/>
                  <a:gd name="T16" fmla="*/ 519 w 662"/>
                  <a:gd name="T17" fmla="*/ 525 h 963"/>
                  <a:gd name="T18" fmla="*/ 554 w 662"/>
                  <a:gd name="T19" fmla="*/ 543 h 963"/>
                  <a:gd name="T20" fmla="*/ 662 w 662"/>
                  <a:gd name="T21" fmla="*/ 554 h 963"/>
                  <a:gd name="T22" fmla="*/ 662 w 662"/>
                  <a:gd name="T23" fmla="*/ 301 h 963"/>
                  <a:gd name="T24" fmla="*/ 409 w 662"/>
                  <a:gd name="T25" fmla="*/ 301 h 963"/>
                  <a:gd name="T26" fmla="*/ 421 w 662"/>
                  <a:gd name="T27" fmla="*/ 193 h 963"/>
                  <a:gd name="T28" fmla="*/ 438 w 662"/>
                  <a:gd name="T29" fmla="*/ 158 h 963"/>
                  <a:gd name="T30" fmla="*/ 446 w 662"/>
                  <a:gd name="T31" fmla="*/ 115 h 963"/>
                  <a:gd name="T32" fmla="*/ 331 w 662"/>
                  <a:gd name="T33" fmla="*/ 0 h 963"/>
                  <a:gd name="T34" fmla="*/ 216 w 662"/>
                  <a:gd name="T35" fmla="*/ 115 h 963"/>
                  <a:gd name="T36" fmla="*/ 225 w 662"/>
                  <a:gd name="T37" fmla="*/ 160 h 963"/>
                  <a:gd name="T38" fmla="*/ 240 w 662"/>
                  <a:gd name="T39" fmla="*/ 189 h 963"/>
                  <a:gd name="T40" fmla="*/ 253 w 662"/>
                  <a:gd name="T41" fmla="*/ 301 h 963"/>
                  <a:gd name="T42" fmla="*/ 0 w 662"/>
                  <a:gd name="T43" fmla="*/ 301 h 963"/>
                  <a:gd name="T44" fmla="*/ 0 w 662"/>
                  <a:gd name="T45" fmla="*/ 96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2" h="963">
                    <a:moveTo>
                      <a:pt x="0" y="963"/>
                    </a:moveTo>
                    <a:cubicBezTo>
                      <a:pt x="662" y="963"/>
                      <a:pt x="662" y="963"/>
                      <a:pt x="662" y="963"/>
                    </a:cubicBezTo>
                    <a:cubicBezTo>
                      <a:pt x="662" y="710"/>
                      <a:pt x="662" y="710"/>
                      <a:pt x="662" y="710"/>
                    </a:cubicBezTo>
                    <a:cubicBezTo>
                      <a:pt x="627" y="698"/>
                      <a:pt x="581" y="710"/>
                      <a:pt x="551" y="723"/>
                    </a:cubicBezTo>
                    <a:cubicBezTo>
                      <a:pt x="540" y="727"/>
                      <a:pt x="531" y="734"/>
                      <a:pt x="521" y="738"/>
                    </a:cubicBezTo>
                    <a:cubicBezTo>
                      <a:pt x="507" y="744"/>
                      <a:pt x="492" y="747"/>
                      <a:pt x="476" y="747"/>
                    </a:cubicBezTo>
                    <a:cubicBezTo>
                      <a:pt x="413" y="747"/>
                      <a:pt x="361" y="696"/>
                      <a:pt x="361" y="632"/>
                    </a:cubicBezTo>
                    <a:cubicBezTo>
                      <a:pt x="361" y="568"/>
                      <a:pt x="413" y="517"/>
                      <a:pt x="476" y="517"/>
                    </a:cubicBezTo>
                    <a:cubicBezTo>
                      <a:pt x="491" y="517"/>
                      <a:pt x="506" y="520"/>
                      <a:pt x="519" y="525"/>
                    </a:cubicBezTo>
                    <a:cubicBezTo>
                      <a:pt x="531" y="530"/>
                      <a:pt x="542" y="538"/>
                      <a:pt x="554" y="543"/>
                    </a:cubicBezTo>
                    <a:cubicBezTo>
                      <a:pt x="585" y="555"/>
                      <a:pt x="629" y="565"/>
                      <a:pt x="662" y="554"/>
                    </a:cubicBezTo>
                    <a:cubicBezTo>
                      <a:pt x="662" y="301"/>
                      <a:pt x="662" y="301"/>
                      <a:pt x="662" y="301"/>
                    </a:cubicBezTo>
                    <a:cubicBezTo>
                      <a:pt x="409" y="301"/>
                      <a:pt x="409" y="301"/>
                      <a:pt x="409" y="301"/>
                    </a:cubicBezTo>
                    <a:cubicBezTo>
                      <a:pt x="398" y="268"/>
                      <a:pt x="408" y="223"/>
                      <a:pt x="421" y="193"/>
                    </a:cubicBezTo>
                    <a:cubicBezTo>
                      <a:pt x="426" y="181"/>
                      <a:pt x="433" y="170"/>
                      <a:pt x="438" y="158"/>
                    </a:cubicBezTo>
                    <a:cubicBezTo>
                      <a:pt x="444" y="145"/>
                      <a:pt x="446" y="130"/>
                      <a:pt x="446" y="115"/>
                    </a:cubicBezTo>
                    <a:cubicBezTo>
                      <a:pt x="446" y="52"/>
                      <a:pt x="395" y="0"/>
                      <a:pt x="331" y="0"/>
                    </a:cubicBezTo>
                    <a:cubicBezTo>
                      <a:pt x="268" y="0"/>
                      <a:pt x="216" y="52"/>
                      <a:pt x="216" y="115"/>
                    </a:cubicBezTo>
                    <a:cubicBezTo>
                      <a:pt x="216" y="131"/>
                      <a:pt x="219" y="146"/>
                      <a:pt x="225" y="160"/>
                    </a:cubicBezTo>
                    <a:cubicBezTo>
                      <a:pt x="229" y="170"/>
                      <a:pt x="236" y="179"/>
                      <a:pt x="240" y="189"/>
                    </a:cubicBezTo>
                    <a:cubicBezTo>
                      <a:pt x="253" y="220"/>
                      <a:pt x="265" y="266"/>
                      <a:pt x="253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96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79980" tIns="1331856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5" name="Freeform 8"/>
              <p:cNvSpPr/>
              <p:nvPr/>
            </p:nvSpPr>
            <p:spPr bwMode="auto">
              <a:xfrm>
                <a:off x="4478215" y="2276873"/>
                <a:ext cx="2353992" cy="1618523"/>
              </a:xfrm>
              <a:custGeom>
                <a:avLst/>
                <a:gdLst>
                  <a:gd name="T0" fmla="*/ 0 w 963"/>
                  <a:gd name="T1" fmla="*/ 0 h 662"/>
                  <a:gd name="T2" fmla="*/ 0 w 963"/>
                  <a:gd name="T3" fmla="*/ 662 h 662"/>
                  <a:gd name="T4" fmla="*/ 253 w 963"/>
                  <a:gd name="T5" fmla="*/ 662 h 662"/>
                  <a:gd name="T6" fmla="*/ 240 w 963"/>
                  <a:gd name="T7" fmla="*/ 550 h 662"/>
                  <a:gd name="T8" fmla="*/ 225 w 963"/>
                  <a:gd name="T9" fmla="*/ 521 h 662"/>
                  <a:gd name="T10" fmla="*/ 216 w 963"/>
                  <a:gd name="T11" fmla="*/ 476 h 662"/>
                  <a:gd name="T12" fmla="*/ 331 w 963"/>
                  <a:gd name="T13" fmla="*/ 361 h 662"/>
                  <a:gd name="T14" fmla="*/ 446 w 963"/>
                  <a:gd name="T15" fmla="*/ 476 h 662"/>
                  <a:gd name="T16" fmla="*/ 438 w 963"/>
                  <a:gd name="T17" fmla="*/ 519 h 662"/>
                  <a:gd name="T18" fmla="*/ 421 w 963"/>
                  <a:gd name="T19" fmla="*/ 554 h 662"/>
                  <a:gd name="T20" fmla="*/ 409 w 963"/>
                  <a:gd name="T21" fmla="*/ 662 h 662"/>
                  <a:gd name="T22" fmla="*/ 662 w 963"/>
                  <a:gd name="T23" fmla="*/ 662 h 662"/>
                  <a:gd name="T24" fmla="*/ 662 w 963"/>
                  <a:gd name="T25" fmla="*/ 409 h 662"/>
                  <a:gd name="T26" fmla="*/ 770 w 963"/>
                  <a:gd name="T27" fmla="*/ 421 h 662"/>
                  <a:gd name="T28" fmla="*/ 806 w 963"/>
                  <a:gd name="T29" fmla="*/ 438 h 662"/>
                  <a:gd name="T30" fmla="*/ 848 w 963"/>
                  <a:gd name="T31" fmla="*/ 446 h 662"/>
                  <a:gd name="T32" fmla="*/ 963 w 963"/>
                  <a:gd name="T33" fmla="*/ 331 h 662"/>
                  <a:gd name="T34" fmla="*/ 848 w 963"/>
                  <a:gd name="T35" fmla="*/ 216 h 662"/>
                  <a:gd name="T36" fmla="*/ 804 w 963"/>
                  <a:gd name="T37" fmla="*/ 225 h 662"/>
                  <a:gd name="T38" fmla="*/ 774 w 963"/>
                  <a:gd name="T39" fmla="*/ 240 h 662"/>
                  <a:gd name="T40" fmla="*/ 662 w 963"/>
                  <a:gd name="T41" fmla="*/ 253 h 662"/>
                  <a:gd name="T42" fmla="*/ 662 w 963"/>
                  <a:gd name="T43" fmla="*/ 0 h 662"/>
                  <a:gd name="T44" fmla="*/ 0 w 963"/>
                  <a:gd name="T45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3" h="662">
                    <a:moveTo>
                      <a:pt x="0" y="0"/>
                    </a:moveTo>
                    <a:cubicBezTo>
                      <a:pt x="0" y="662"/>
                      <a:pt x="0" y="662"/>
                      <a:pt x="0" y="662"/>
                    </a:cubicBezTo>
                    <a:cubicBezTo>
                      <a:pt x="253" y="662"/>
                      <a:pt x="253" y="662"/>
                      <a:pt x="253" y="662"/>
                    </a:cubicBezTo>
                    <a:cubicBezTo>
                      <a:pt x="265" y="627"/>
                      <a:pt x="253" y="581"/>
                      <a:pt x="240" y="550"/>
                    </a:cubicBezTo>
                    <a:cubicBezTo>
                      <a:pt x="236" y="540"/>
                      <a:pt x="229" y="531"/>
                      <a:pt x="225" y="521"/>
                    </a:cubicBezTo>
                    <a:cubicBezTo>
                      <a:pt x="219" y="507"/>
                      <a:pt x="216" y="492"/>
                      <a:pt x="216" y="476"/>
                    </a:cubicBezTo>
                    <a:cubicBezTo>
                      <a:pt x="216" y="413"/>
                      <a:pt x="268" y="361"/>
                      <a:pt x="331" y="361"/>
                    </a:cubicBezTo>
                    <a:cubicBezTo>
                      <a:pt x="395" y="361"/>
                      <a:pt x="446" y="413"/>
                      <a:pt x="446" y="476"/>
                    </a:cubicBezTo>
                    <a:cubicBezTo>
                      <a:pt x="446" y="491"/>
                      <a:pt x="444" y="506"/>
                      <a:pt x="438" y="519"/>
                    </a:cubicBezTo>
                    <a:cubicBezTo>
                      <a:pt x="433" y="531"/>
                      <a:pt x="426" y="542"/>
                      <a:pt x="421" y="554"/>
                    </a:cubicBezTo>
                    <a:cubicBezTo>
                      <a:pt x="408" y="584"/>
                      <a:pt x="398" y="629"/>
                      <a:pt x="409" y="662"/>
                    </a:cubicBezTo>
                    <a:cubicBezTo>
                      <a:pt x="662" y="662"/>
                      <a:pt x="662" y="662"/>
                      <a:pt x="662" y="662"/>
                    </a:cubicBezTo>
                    <a:cubicBezTo>
                      <a:pt x="662" y="409"/>
                      <a:pt x="662" y="409"/>
                      <a:pt x="662" y="409"/>
                    </a:cubicBezTo>
                    <a:cubicBezTo>
                      <a:pt x="696" y="398"/>
                      <a:pt x="740" y="408"/>
                      <a:pt x="770" y="421"/>
                    </a:cubicBezTo>
                    <a:cubicBezTo>
                      <a:pt x="783" y="426"/>
                      <a:pt x="793" y="433"/>
                      <a:pt x="806" y="438"/>
                    </a:cubicBezTo>
                    <a:cubicBezTo>
                      <a:pt x="819" y="444"/>
                      <a:pt x="833" y="446"/>
                      <a:pt x="848" y="446"/>
                    </a:cubicBezTo>
                    <a:cubicBezTo>
                      <a:pt x="912" y="446"/>
                      <a:pt x="963" y="395"/>
                      <a:pt x="963" y="331"/>
                    </a:cubicBezTo>
                    <a:cubicBezTo>
                      <a:pt x="963" y="268"/>
                      <a:pt x="912" y="216"/>
                      <a:pt x="848" y="216"/>
                    </a:cubicBezTo>
                    <a:cubicBezTo>
                      <a:pt x="832" y="216"/>
                      <a:pt x="817" y="219"/>
                      <a:pt x="804" y="225"/>
                    </a:cubicBezTo>
                    <a:cubicBezTo>
                      <a:pt x="793" y="229"/>
                      <a:pt x="784" y="236"/>
                      <a:pt x="774" y="240"/>
                    </a:cubicBezTo>
                    <a:cubicBezTo>
                      <a:pt x="743" y="253"/>
                      <a:pt x="697" y="265"/>
                      <a:pt x="662" y="253"/>
                    </a:cubicBezTo>
                    <a:cubicBezTo>
                      <a:pt x="662" y="0"/>
                      <a:pt x="662" y="0"/>
                      <a:pt x="6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575937" tIns="179980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6" name="Freeform 9"/>
              <p:cNvSpPr/>
              <p:nvPr/>
            </p:nvSpPr>
            <p:spPr bwMode="auto">
              <a:xfrm>
                <a:off x="6096519" y="2276872"/>
                <a:ext cx="1617271" cy="2354309"/>
              </a:xfrm>
              <a:custGeom>
                <a:avLst/>
                <a:gdLst>
                  <a:gd name="T0" fmla="*/ 662 w 662"/>
                  <a:gd name="T1" fmla="*/ 0 h 963"/>
                  <a:gd name="T2" fmla="*/ 0 w 662"/>
                  <a:gd name="T3" fmla="*/ 0 h 963"/>
                  <a:gd name="T4" fmla="*/ 0 w 662"/>
                  <a:gd name="T5" fmla="*/ 253 h 963"/>
                  <a:gd name="T6" fmla="*/ 112 w 662"/>
                  <a:gd name="T7" fmla="*/ 240 h 963"/>
                  <a:gd name="T8" fmla="*/ 142 w 662"/>
                  <a:gd name="T9" fmla="*/ 225 h 963"/>
                  <a:gd name="T10" fmla="*/ 186 w 662"/>
                  <a:gd name="T11" fmla="*/ 216 h 963"/>
                  <a:gd name="T12" fmla="*/ 301 w 662"/>
                  <a:gd name="T13" fmla="*/ 331 h 963"/>
                  <a:gd name="T14" fmla="*/ 186 w 662"/>
                  <a:gd name="T15" fmla="*/ 446 h 963"/>
                  <a:gd name="T16" fmla="*/ 144 w 662"/>
                  <a:gd name="T17" fmla="*/ 438 h 963"/>
                  <a:gd name="T18" fmla="*/ 108 w 662"/>
                  <a:gd name="T19" fmla="*/ 421 h 963"/>
                  <a:gd name="T20" fmla="*/ 0 w 662"/>
                  <a:gd name="T21" fmla="*/ 409 h 963"/>
                  <a:gd name="T22" fmla="*/ 0 w 662"/>
                  <a:gd name="T23" fmla="*/ 662 h 963"/>
                  <a:gd name="T24" fmla="*/ 253 w 662"/>
                  <a:gd name="T25" fmla="*/ 662 h 963"/>
                  <a:gd name="T26" fmla="*/ 242 w 662"/>
                  <a:gd name="T27" fmla="*/ 770 h 963"/>
                  <a:gd name="T28" fmla="*/ 224 w 662"/>
                  <a:gd name="T29" fmla="*/ 806 h 963"/>
                  <a:gd name="T30" fmla="*/ 216 w 662"/>
                  <a:gd name="T31" fmla="*/ 848 h 963"/>
                  <a:gd name="T32" fmla="*/ 331 w 662"/>
                  <a:gd name="T33" fmla="*/ 963 h 963"/>
                  <a:gd name="T34" fmla="*/ 446 w 662"/>
                  <a:gd name="T35" fmla="*/ 848 h 963"/>
                  <a:gd name="T36" fmla="*/ 437 w 662"/>
                  <a:gd name="T37" fmla="*/ 804 h 963"/>
                  <a:gd name="T38" fmla="*/ 422 w 662"/>
                  <a:gd name="T39" fmla="*/ 774 h 963"/>
                  <a:gd name="T40" fmla="*/ 409 w 662"/>
                  <a:gd name="T41" fmla="*/ 662 h 963"/>
                  <a:gd name="T42" fmla="*/ 662 w 662"/>
                  <a:gd name="T43" fmla="*/ 662 h 963"/>
                  <a:gd name="T44" fmla="*/ 662 w 662"/>
                  <a:gd name="T45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2" h="963">
                    <a:moveTo>
                      <a:pt x="66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35" y="265"/>
                      <a:pt x="81" y="253"/>
                      <a:pt x="112" y="240"/>
                    </a:cubicBezTo>
                    <a:cubicBezTo>
                      <a:pt x="122" y="236"/>
                      <a:pt x="131" y="229"/>
                      <a:pt x="142" y="225"/>
                    </a:cubicBezTo>
                    <a:cubicBezTo>
                      <a:pt x="155" y="219"/>
                      <a:pt x="170" y="216"/>
                      <a:pt x="186" y="216"/>
                    </a:cubicBezTo>
                    <a:cubicBezTo>
                      <a:pt x="250" y="216"/>
                      <a:pt x="301" y="268"/>
                      <a:pt x="301" y="331"/>
                    </a:cubicBezTo>
                    <a:cubicBezTo>
                      <a:pt x="301" y="395"/>
                      <a:pt x="250" y="446"/>
                      <a:pt x="186" y="446"/>
                    </a:cubicBezTo>
                    <a:cubicBezTo>
                      <a:pt x="171" y="446"/>
                      <a:pt x="157" y="444"/>
                      <a:pt x="144" y="438"/>
                    </a:cubicBezTo>
                    <a:cubicBezTo>
                      <a:pt x="131" y="433"/>
                      <a:pt x="121" y="426"/>
                      <a:pt x="108" y="421"/>
                    </a:cubicBezTo>
                    <a:cubicBezTo>
                      <a:pt x="78" y="408"/>
                      <a:pt x="34" y="398"/>
                      <a:pt x="0" y="409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253" y="662"/>
                      <a:pt x="253" y="662"/>
                      <a:pt x="253" y="662"/>
                    </a:cubicBezTo>
                    <a:cubicBezTo>
                      <a:pt x="265" y="696"/>
                      <a:pt x="254" y="740"/>
                      <a:pt x="242" y="770"/>
                    </a:cubicBezTo>
                    <a:cubicBezTo>
                      <a:pt x="237" y="783"/>
                      <a:pt x="229" y="793"/>
                      <a:pt x="224" y="806"/>
                    </a:cubicBezTo>
                    <a:cubicBezTo>
                      <a:pt x="219" y="819"/>
                      <a:pt x="216" y="833"/>
                      <a:pt x="216" y="848"/>
                    </a:cubicBezTo>
                    <a:cubicBezTo>
                      <a:pt x="216" y="912"/>
                      <a:pt x="268" y="963"/>
                      <a:pt x="331" y="963"/>
                    </a:cubicBezTo>
                    <a:cubicBezTo>
                      <a:pt x="395" y="963"/>
                      <a:pt x="446" y="912"/>
                      <a:pt x="446" y="848"/>
                    </a:cubicBezTo>
                    <a:cubicBezTo>
                      <a:pt x="446" y="832"/>
                      <a:pt x="443" y="817"/>
                      <a:pt x="437" y="804"/>
                    </a:cubicBezTo>
                    <a:cubicBezTo>
                      <a:pt x="433" y="793"/>
                      <a:pt x="426" y="784"/>
                      <a:pt x="422" y="774"/>
                    </a:cubicBezTo>
                    <a:cubicBezTo>
                      <a:pt x="409" y="743"/>
                      <a:pt x="397" y="697"/>
                      <a:pt x="409" y="662"/>
                    </a:cubicBezTo>
                    <a:cubicBezTo>
                      <a:pt x="662" y="662"/>
                      <a:pt x="662" y="662"/>
                      <a:pt x="662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935897" tIns="539941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7" name="Freeform 10"/>
              <p:cNvSpPr/>
              <p:nvPr/>
            </p:nvSpPr>
            <p:spPr bwMode="auto">
              <a:xfrm>
                <a:off x="5360832" y="3895397"/>
                <a:ext cx="2352957" cy="1618523"/>
              </a:xfrm>
              <a:custGeom>
                <a:avLst/>
                <a:gdLst>
                  <a:gd name="T0" fmla="*/ 963 w 963"/>
                  <a:gd name="T1" fmla="*/ 662 h 662"/>
                  <a:gd name="T2" fmla="*/ 963 w 963"/>
                  <a:gd name="T3" fmla="*/ 0 h 662"/>
                  <a:gd name="T4" fmla="*/ 710 w 963"/>
                  <a:gd name="T5" fmla="*/ 0 h 662"/>
                  <a:gd name="T6" fmla="*/ 723 w 963"/>
                  <a:gd name="T7" fmla="*/ 112 h 662"/>
                  <a:gd name="T8" fmla="*/ 738 w 963"/>
                  <a:gd name="T9" fmla="*/ 142 h 662"/>
                  <a:gd name="T10" fmla="*/ 747 w 963"/>
                  <a:gd name="T11" fmla="*/ 186 h 662"/>
                  <a:gd name="T12" fmla="*/ 632 w 963"/>
                  <a:gd name="T13" fmla="*/ 301 h 662"/>
                  <a:gd name="T14" fmla="*/ 517 w 963"/>
                  <a:gd name="T15" fmla="*/ 186 h 662"/>
                  <a:gd name="T16" fmla="*/ 525 w 963"/>
                  <a:gd name="T17" fmla="*/ 144 h 662"/>
                  <a:gd name="T18" fmla="*/ 543 w 963"/>
                  <a:gd name="T19" fmla="*/ 108 h 662"/>
                  <a:gd name="T20" fmla="*/ 554 w 963"/>
                  <a:gd name="T21" fmla="*/ 0 h 662"/>
                  <a:gd name="T22" fmla="*/ 301 w 963"/>
                  <a:gd name="T23" fmla="*/ 0 h 662"/>
                  <a:gd name="T24" fmla="*/ 301 w 963"/>
                  <a:gd name="T25" fmla="*/ 253 h 662"/>
                  <a:gd name="T26" fmla="*/ 193 w 963"/>
                  <a:gd name="T27" fmla="*/ 242 h 662"/>
                  <a:gd name="T28" fmla="*/ 158 w 963"/>
                  <a:gd name="T29" fmla="*/ 224 h 662"/>
                  <a:gd name="T30" fmla="*/ 115 w 963"/>
                  <a:gd name="T31" fmla="*/ 216 h 662"/>
                  <a:gd name="T32" fmla="*/ 0 w 963"/>
                  <a:gd name="T33" fmla="*/ 331 h 662"/>
                  <a:gd name="T34" fmla="*/ 115 w 963"/>
                  <a:gd name="T35" fmla="*/ 446 h 662"/>
                  <a:gd name="T36" fmla="*/ 160 w 963"/>
                  <a:gd name="T37" fmla="*/ 437 h 662"/>
                  <a:gd name="T38" fmla="*/ 190 w 963"/>
                  <a:gd name="T39" fmla="*/ 422 h 662"/>
                  <a:gd name="T40" fmla="*/ 301 w 963"/>
                  <a:gd name="T41" fmla="*/ 409 h 662"/>
                  <a:gd name="T42" fmla="*/ 301 w 963"/>
                  <a:gd name="T43" fmla="*/ 662 h 662"/>
                  <a:gd name="T44" fmla="*/ 963 w 963"/>
                  <a:gd name="T45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3" h="662">
                    <a:moveTo>
                      <a:pt x="963" y="662"/>
                    </a:moveTo>
                    <a:cubicBezTo>
                      <a:pt x="963" y="0"/>
                      <a:pt x="963" y="0"/>
                      <a:pt x="963" y="0"/>
                    </a:cubicBezTo>
                    <a:cubicBezTo>
                      <a:pt x="710" y="0"/>
                      <a:pt x="710" y="0"/>
                      <a:pt x="710" y="0"/>
                    </a:cubicBezTo>
                    <a:cubicBezTo>
                      <a:pt x="698" y="35"/>
                      <a:pt x="710" y="81"/>
                      <a:pt x="723" y="112"/>
                    </a:cubicBezTo>
                    <a:cubicBezTo>
                      <a:pt x="727" y="122"/>
                      <a:pt x="734" y="131"/>
                      <a:pt x="738" y="142"/>
                    </a:cubicBezTo>
                    <a:cubicBezTo>
                      <a:pt x="744" y="155"/>
                      <a:pt x="747" y="170"/>
                      <a:pt x="747" y="186"/>
                    </a:cubicBezTo>
                    <a:cubicBezTo>
                      <a:pt x="747" y="250"/>
                      <a:pt x="696" y="301"/>
                      <a:pt x="632" y="301"/>
                    </a:cubicBezTo>
                    <a:cubicBezTo>
                      <a:pt x="569" y="301"/>
                      <a:pt x="517" y="250"/>
                      <a:pt x="517" y="186"/>
                    </a:cubicBezTo>
                    <a:cubicBezTo>
                      <a:pt x="517" y="171"/>
                      <a:pt x="520" y="157"/>
                      <a:pt x="525" y="144"/>
                    </a:cubicBezTo>
                    <a:cubicBezTo>
                      <a:pt x="530" y="131"/>
                      <a:pt x="538" y="121"/>
                      <a:pt x="543" y="108"/>
                    </a:cubicBezTo>
                    <a:cubicBezTo>
                      <a:pt x="555" y="78"/>
                      <a:pt x="566" y="34"/>
                      <a:pt x="554" y="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268" y="264"/>
                      <a:pt x="224" y="254"/>
                      <a:pt x="193" y="242"/>
                    </a:cubicBezTo>
                    <a:cubicBezTo>
                      <a:pt x="181" y="237"/>
                      <a:pt x="170" y="229"/>
                      <a:pt x="158" y="224"/>
                    </a:cubicBezTo>
                    <a:cubicBezTo>
                      <a:pt x="145" y="219"/>
                      <a:pt x="130" y="216"/>
                      <a:pt x="115" y="216"/>
                    </a:cubicBezTo>
                    <a:cubicBezTo>
                      <a:pt x="52" y="216"/>
                      <a:pt x="0" y="267"/>
                      <a:pt x="0" y="331"/>
                    </a:cubicBezTo>
                    <a:cubicBezTo>
                      <a:pt x="0" y="395"/>
                      <a:pt x="52" y="446"/>
                      <a:pt x="115" y="446"/>
                    </a:cubicBezTo>
                    <a:cubicBezTo>
                      <a:pt x="131" y="446"/>
                      <a:pt x="146" y="443"/>
                      <a:pt x="160" y="437"/>
                    </a:cubicBezTo>
                    <a:cubicBezTo>
                      <a:pt x="170" y="433"/>
                      <a:pt x="179" y="426"/>
                      <a:pt x="190" y="422"/>
                    </a:cubicBezTo>
                    <a:cubicBezTo>
                      <a:pt x="220" y="409"/>
                      <a:pt x="266" y="397"/>
                      <a:pt x="301" y="409"/>
                    </a:cubicBezTo>
                    <a:cubicBezTo>
                      <a:pt x="301" y="662"/>
                      <a:pt x="301" y="662"/>
                      <a:pt x="301" y="662"/>
                    </a:cubicBezTo>
                    <a:lnTo>
                      <a:pt x="963" y="66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295859" tIns="971895" rIns="89991" bIns="4679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</p:grpSp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1185302" y="1772816"/>
              <a:ext cx="1287289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1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  <a:endPara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8435127" y="1791231"/>
              <a:ext cx="1285700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2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  <a:endPara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1185302" y="4239792"/>
              <a:ext cx="1287289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3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  <a:endPara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8" name="Rectangle 35"/>
            <p:cNvSpPr>
              <a:spLocks noChangeArrowheads="1"/>
            </p:cNvSpPr>
            <p:nvPr/>
          </p:nvSpPr>
          <p:spPr bwMode="auto">
            <a:xfrm>
              <a:off x="8524802" y="4239792"/>
              <a:ext cx="1285700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4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  <a:endPara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342" y="2886210"/>
            <a:ext cx="2750751" cy="1052197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记忆形式单一，未能联系图片例句，形成多样的联想记忆。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01962" y="2778552"/>
            <a:ext cx="2750751" cy="41202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缺少记忆后的练习与运用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。</a:t>
            </a:r>
            <a:endParaRPr lang="zh-CN" altLang="en-US" sz="1400" dirty="0">
              <a:solidFill>
                <a:srgbClr val="262626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2136" y="4772529"/>
            <a:ext cx="3004959" cy="41202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功能相对简单，界面结构单一。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77966" y="4630447"/>
            <a:ext cx="2750751" cy="732109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单词和词组间没有组建联系，降低记忆效率。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32646" y="32908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劣势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大型, 建筑物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22951"/>
          <a:stretch>
            <a:fillRect/>
          </a:stretch>
        </p:blipFill>
        <p:spPr>
          <a:xfrm>
            <a:off x="-3934" y="0"/>
            <a:ext cx="6367027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" y="0"/>
            <a:ext cx="6363094" cy="6858000"/>
          </a:xfrm>
          <a:prstGeom prst="rect">
            <a:avLst/>
          </a:prstGeom>
          <a:gradFill>
            <a:gsLst>
              <a:gs pos="0">
                <a:srgbClr val="E6E6E6">
                  <a:alpha val="10000"/>
                </a:srgbClr>
              </a:gs>
              <a:gs pos="68000">
                <a:srgbClr val="44546A">
                  <a:alpha val="80000"/>
                </a:srgbClr>
              </a:gs>
              <a:gs pos="100000">
                <a:schemeClr val="accent5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10629" y="1022245"/>
            <a:ext cx="3449955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60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目录</a:t>
            </a:r>
            <a:endParaRPr lang="ko-KR" altLang="en-US" sz="6000" cap="none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72704" y="2066117"/>
            <a:ext cx="5512857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20411" y="2433343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63093" y="2384821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概述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0411" y="3304907"/>
            <a:ext cx="942681" cy="540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3093" y="3288299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功能展示</a:t>
            </a:r>
            <a:endParaRPr lang="zh-CN" altLang="en-US" sz="3200" cap="none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0411" y="4208385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63093" y="4159014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优势与劣势</a:t>
            </a:r>
            <a:endParaRPr lang="zh-CN" altLang="en-US" sz="3200" cap="none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0412" y="5105463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63093" y="5105461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未来发展方向</a:t>
            </a:r>
            <a:endParaRPr lang="zh-CN" altLang="en-US" sz="3200" cap="none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497205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未来发展方向</a:t>
            </a:r>
            <a:endParaRPr lang="zh-CN" altLang="en-US" sz="6255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从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的优劣势看未来发展方向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019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04</a:t>
            </a:r>
            <a:endParaRPr lang="en-US" altLang="zh-CN" sz="9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/>
          <p:cNvSpPr>
            <a:spLocks noChangeArrowheads="1"/>
          </p:cNvSpPr>
          <p:nvPr/>
        </p:nvSpPr>
        <p:spPr bwMode="auto">
          <a:xfrm rot="10800000">
            <a:off x="1314520" y="3879768"/>
            <a:ext cx="3585507" cy="1005929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 rot="10800000">
            <a:off x="2377651" y="2505492"/>
            <a:ext cx="1459240" cy="407321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2650449" y="1609033"/>
            <a:ext cx="913647" cy="778116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 rot="10800000">
            <a:off x="1941427" y="3075026"/>
            <a:ext cx="2331688" cy="655332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 rot="10800000">
            <a:off x="725695" y="5013934"/>
            <a:ext cx="4763151" cy="943119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  <a:gd name="connsiteX0" fmla="*/ 0 w 20550"/>
              <a:gd name="connsiteY0" fmla="*/ 611 h 21600"/>
              <a:gd name="connsiteX1" fmla="*/ 2378 w 20550"/>
              <a:gd name="connsiteY1" fmla="*/ 21600 h 21600"/>
              <a:gd name="connsiteX2" fmla="*/ 17122 w 20550"/>
              <a:gd name="connsiteY2" fmla="*/ 21600 h 21600"/>
              <a:gd name="connsiteX3" fmla="*/ 20550 w 20550"/>
              <a:gd name="connsiteY3" fmla="*/ 0 h 21600"/>
              <a:gd name="connsiteX4" fmla="*/ 0 w 20550"/>
              <a:gd name="connsiteY4" fmla="*/ 611 h 21600"/>
              <a:gd name="connsiteX0-1" fmla="*/ 0 w 19214"/>
              <a:gd name="connsiteY0-2" fmla="*/ 306 h 21295"/>
              <a:gd name="connsiteX1-3" fmla="*/ 2378 w 19214"/>
              <a:gd name="connsiteY1-4" fmla="*/ 21295 h 21295"/>
              <a:gd name="connsiteX2-5" fmla="*/ 17122 w 19214"/>
              <a:gd name="connsiteY2-6" fmla="*/ 21295 h 21295"/>
              <a:gd name="connsiteX3-7" fmla="*/ 19214 w 19214"/>
              <a:gd name="connsiteY3-8" fmla="*/ 0 h 21295"/>
              <a:gd name="connsiteX4-9" fmla="*/ 0 w 19214"/>
              <a:gd name="connsiteY4-10" fmla="*/ 306 h 21295"/>
              <a:gd name="connsiteX0-11" fmla="*/ 0 w 19071"/>
              <a:gd name="connsiteY0-12" fmla="*/ 1 h 21295"/>
              <a:gd name="connsiteX1-13" fmla="*/ 2235 w 19071"/>
              <a:gd name="connsiteY1-14" fmla="*/ 21295 h 21295"/>
              <a:gd name="connsiteX2-15" fmla="*/ 16979 w 19071"/>
              <a:gd name="connsiteY2-16" fmla="*/ 21295 h 21295"/>
              <a:gd name="connsiteX3-17" fmla="*/ 19071 w 19071"/>
              <a:gd name="connsiteY3-18" fmla="*/ 0 h 21295"/>
              <a:gd name="connsiteX4-19" fmla="*/ 0 w 19071"/>
              <a:gd name="connsiteY4-20" fmla="*/ 1 h 212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71" h="21295">
                <a:moveTo>
                  <a:pt x="0" y="1"/>
                </a:moveTo>
                <a:lnTo>
                  <a:pt x="2235" y="21295"/>
                </a:lnTo>
                <a:lnTo>
                  <a:pt x="16979" y="21295"/>
                </a:lnTo>
                <a:lnTo>
                  <a:pt x="19071" y="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141800" y="2036115"/>
            <a:ext cx="3765245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27238" y="2707771"/>
            <a:ext cx="3779809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141800" y="3404617"/>
            <a:ext cx="3765245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7273" y="4424404"/>
            <a:ext cx="3799776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107273" y="5434033"/>
            <a:ext cx="3799776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7087619" y="5249993"/>
            <a:ext cx="4039424" cy="6540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使用更高效的数据库，减少用户录入次数，建立词组与单词的连接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2860" y="4950123"/>
            <a:ext cx="13347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扩增数据库</a:t>
            </a:r>
            <a:endParaRPr lang="zh-CN" altLang="en-US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87619" y="426426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图形化提高记忆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24249" y="3963693"/>
            <a:ext cx="15633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增加单词配图</a:t>
            </a:r>
            <a:endParaRPr lang="zh-CN" altLang="en-US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87619" y="3238491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在背诵单词时自动播放单词读音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03665" y="2954065"/>
            <a:ext cx="15633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添加读音功能</a:t>
            </a:r>
            <a:endParaRPr lang="zh-CN" altLang="en-US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87619" y="266692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在背诵单词时给出单词的使用方法和例句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83080" y="2259200"/>
            <a:ext cx="22491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添加单词的使用方法</a:t>
            </a:r>
            <a:endParaRPr lang="zh-CN" altLang="en-US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7619" y="183198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优化各个功能模块，使界面更加美观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22860" y="1591959"/>
            <a:ext cx="11061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优化界面</a:t>
            </a:r>
            <a:endParaRPr lang="zh-CN" altLang="en-US" b="1" dirty="0"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1371074" y="287989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不同层面的发展方向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五边形 31"/>
          <p:cNvSpPr/>
          <p:nvPr/>
        </p:nvSpPr>
        <p:spPr>
          <a:xfrm>
            <a:off x="8452" y="0"/>
            <a:ext cx="8210550" cy="6858000"/>
          </a:xfrm>
          <a:prstGeom prst="homePlate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rot="2534807">
            <a:off x="10154438" y="-638921"/>
            <a:ext cx="1630179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平行四边形 33"/>
          <p:cNvSpPr/>
          <p:nvPr/>
        </p:nvSpPr>
        <p:spPr>
          <a:xfrm rot="18808335">
            <a:off x="10239963" y="-4139561"/>
            <a:ext cx="1528591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32496" y="3064034"/>
            <a:ext cx="6610505" cy="972562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感谢观看 </a:t>
            </a:r>
            <a:r>
              <a:rPr lang="en-US" altLang="zh-CN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THANKS</a:t>
            </a:r>
            <a:endParaRPr lang="zh-CN" altLang="en-US" sz="60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496" y="4544572"/>
            <a:ext cx="4212016" cy="568157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Each day is a new beginning Seize new opportunities from now on Each day is a new beginning Seize new opportunities from now on Each day is a new beginning Seize new opportunities from now on</a:t>
            </a:r>
            <a:r>
              <a:rPr lang="zh-CN" altLang="en-US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。</a:t>
            </a:r>
            <a:endParaRPr lang="en-US" altLang="zh-CN" sz="780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332496" y="1357496"/>
            <a:ext cx="2990540" cy="1403449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en-US" altLang="zh-CN" sz="88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2021</a:t>
            </a:r>
            <a:endParaRPr lang="zh-CN" altLang="en-US" sz="88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19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0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177927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概述</a:t>
            </a:r>
            <a:endParaRPr lang="zh-CN" altLang="en-US" sz="6255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APP</a:t>
            </a:r>
            <a:r>
              <a:rPr lang="zh-CN" altLang="en-US" sz="14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介绍</a:t>
            </a:r>
            <a:endParaRPr lang="zh-CN" altLang="en-US" sz="1400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470911" cy="2903718"/>
          </a:xfrm>
          <a:prstGeom prst="homePlate">
            <a:avLst>
              <a:gd name="adj" fmla="val 56115"/>
            </a:avLst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019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01</a:t>
            </a:r>
            <a:endParaRPr lang="en-US" altLang="zh-CN" sz="9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Freeform: Shape 3"/>
          <p:cNvSpPr/>
          <p:nvPr>
            <p:custDataLst>
              <p:tags r:id="rId1"/>
            </p:custDataLst>
          </p:nvPr>
        </p:nvSpPr>
        <p:spPr bwMode="auto">
          <a:xfrm>
            <a:off x="6951979" y="3049811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5" name="千图PPT彼岸天：ID 8661124Freeform: Shape 4"/>
          <p:cNvSpPr/>
          <p:nvPr>
            <p:custDataLst>
              <p:tags r:id="rId2"/>
            </p:custDataLst>
          </p:nvPr>
        </p:nvSpPr>
        <p:spPr bwMode="auto">
          <a:xfrm>
            <a:off x="10997803" y="3049811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" name="千图PPT彼岸天：ID 8661124Freeform: Shape 5"/>
          <p:cNvSpPr/>
          <p:nvPr>
            <p:custDataLst>
              <p:tags r:id="rId3"/>
            </p:custDataLst>
          </p:nvPr>
        </p:nvSpPr>
        <p:spPr bwMode="auto">
          <a:xfrm>
            <a:off x="9615855" y="2097703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千图PPT彼岸天：ID 8661124Freeform: Shape 6"/>
          <p:cNvSpPr/>
          <p:nvPr>
            <p:custDataLst>
              <p:tags r:id="rId4"/>
            </p:custDataLst>
          </p:nvPr>
        </p:nvSpPr>
        <p:spPr bwMode="auto">
          <a:xfrm>
            <a:off x="7927177" y="2097703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8" name="千图PPT彼岸天：ID 8661124Freeform: Shape 8"/>
          <p:cNvSpPr/>
          <p:nvPr>
            <p:custDataLst>
              <p:tags r:id="rId5"/>
            </p:custDataLst>
          </p:nvPr>
        </p:nvSpPr>
        <p:spPr bwMode="auto">
          <a:xfrm>
            <a:off x="8760681" y="1684178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" name="千图PPT彼岸天：ID 8661124Freeform: Shape 10"/>
          <p:cNvSpPr/>
          <p:nvPr>
            <p:custDataLst>
              <p:tags r:id="rId6"/>
            </p:custDataLst>
          </p:nvPr>
        </p:nvSpPr>
        <p:spPr bwMode="auto">
          <a:xfrm>
            <a:off x="9056192" y="1916522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0" name="千图PPT彼岸天：ID 8661124Freeform: Shape 11"/>
          <p:cNvSpPr/>
          <p:nvPr>
            <p:custDataLst>
              <p:tags r:id="rId7"/>
            </p:custDataLst>
          </p:nvPr>
        </p:nvSpPr>
        <p:spPr bwMode="auto">
          <a:xfrm>
            <a:off x="9113554" y="1972728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1" name="千图PPT彼岸天：ID 8661124Freeform: Shape 60"/>
          <p:cNvSpPr/>
          <p:nvPr>
            <p:custDataLst>
              <p:tags r:id="rId8"/>
            </p:custDataLst>
          </p:nvPr>
        </p:nvSpPr>
        <p:spPr bwMode="auto">
          <a:xfrm>
            <a:off x="6526893" y="3895204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2" name="千图PPT彼岸天：ID 8661124Freeform: Shape 61"/>
          <p:cNvSpPr/>
          <p:nvPr>
            <p:custDataLst>
              <p:tags r:id="rId9"/>
            </p:custDataLst>
          </p:nvPr>
        </p:nvSpPr>
        <p:spPr bwMode="auto">
          <a:xfrm>
            <a:off x="6796583" y="4162433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13" name="千图PPT彼岸天：ID 8661124Freeform: Shape 63"/>
          <p:cNvSpPr/>
          <p:nvPr>
            <p:custDataLst>
              <p:tags r:id="rId10"/>
            </p:custDataLst>
          </p:nvPr>
        </p:nvSpPr>
        <p:spPr bwMode="auto">
          <a:xfrm>
            <a:off x="7188694" y="2316137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4" name="千图PPT彼岸天：ID 8661124Freeform: Shape 64"/>
          <p:cNvSpPr/>
          <p:nvPr>
            <p:custDataLst>
              <p:tags r:id="rId11"/>
            </p:custDataLst>
          </p:nvPr>
        </p:nvSpPr>
        <p:spPr bwMode="auto">
          <a:xfrm>
            <a:off x="7456844" y="2586358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15" name="千图PPT彼岸天：ID 8661124Freeform: Shape 66"/>
          <p:cNvSpPr/>
          <p:nvPr>
            <p:custDataLst>
              <p:tags r:id="rId12"/>
            </p:custDataLst>
          </p:nvPr>
        </p:nvSpPr>
        <p:spPr bwMode="auto">
          <a:xfrm>
            <a:off x="10331001" y="2316137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6" name="千图PPT彼岸天：ID 8661124Freeform: Shape 67"/>
          <p:cNvSpPr/>
          <p:nvPr>
            <p:custDataLst>
              <p:tags r:id="rId13"/>
            </p:custDataLst>
          </p:nvPr>
        </p:nvSpPr>
        <p:spPr bwMode="auto">
          <a:xfrm>
            <a:off x="10602014" y="2597307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17" name="千图PPT彼岸天：ID 8661124Freeform: Shape 69"/>
          <p:cNvSpPr/>
          <p:nvPr>
            <p:custDataLst>
              <p:tags r:id="rId14"/>
            </p:custDataLst>
          </p:nvPr>
        </p:nvSpPr>
        <p:spPr bwMode="auto">
          <a:xfrm>
            <a:off x="10994469" y="3895204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8" name="千图PPT彼岸天：ID 8661124Freeform: Shape 70"/>
          <p:cNvSpPr/>
          <p:nvPr>
            <p:custDataLst>
              <p:tags r:id="rId15"/>
            </p:custDataLst>
          </p:nvPr>
        </p:nvSpPr>
        <p:spPr bwMode="auto">
          <a:xfrm>
            <a:off x="11273117" y="4164842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19" name="千图PPT彼岸天：ID 8661124椭圆 1"/>
          <p:cNvSpPr/>
          <p:nvPr>
            <p:custDataLst>
              <p:tags r:id="rId16"/>
            </p:custDataLst>
          </p:nvPr>
        </p:nvSpPr>
        <p:spPr>
          <a:xfrm>
            <a:off x="7617194" y="2787230"/>
            <a:ext cx="3123810" cy="3091344"/>
          </a:xfrm>
          <a:prstGeom prst="ellipse">
            <a:avLst/>
          </a:prstGeom>
          <a:blipFill dpi="0" rotWithShape="1">
            <a:blip r:embed="rId17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5" name="千图PPT彼岸天：ID 8661124文本框 74"/>
          <p:cNvSpPr txBox="1"/>
          <p:nvPr>
            <p:custDataLst>
              <p:tags r:id="rId18"/>
            </p:custDataLst>
          </p:nvPr>
        </p:nvSpPr>
        <p:spPr>
          <a:xfrm flipH="1">
            <a:off x="746534" y="2418885"/>
            <a:ext cx="5257165" cy="32251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/>
              <a:t>随着英语在国际间交流中的地位越来越重要，学习英语就成为了一种刚需。而学习英语最基础的内容就是单词，想要高效背诵单词只能通过不断复习，记忆。易背就是一款专门帮助我们拥有自己的单词本，轻松记忆英语单词的</a:t>
            </a:r>
            <a:r>
              <a:rPr lang="en-US" altLang="zh-CN" sz="2400" dirty="0"/>
              <a:t>APP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-1762645" y="5378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开发灵感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7847588" y="1770921"/>
            <a:ext cx="3752442" cy="3495151"/>
            <a:chOff x="7251508" y="1808820"/>
            <a:chExt cx="3752442" cy="3495151"/>
          </a:xfrm>
        </p:grpSpPr>
        <p:sp>
          <p:nvSpPr>
            <p:cNvPr id="4" name="任意多边形: 形状 3"/>
            <p:cNvSpPr/>
            <p:nvPr/>
          </p:nvSpPr>
          <p:spPr>
            <a:xfrm>
              <a:off x="8391562" y="2281313"/>
              <a:ext cx="569406" cy="2340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90" h="21600" extrusionOk="0">
                  <a:moveTo>
                    <a:pt x="16290" y="21600"/>
                  </a:moveTo>
                  <a:cubicBezTo>
                    <a:pt x="-3815" y="14910"/>
                    <a:pt x="-5310" y="7710"/>
                    <a:pt x="11804" y="0"/>
                  </a:cubicBezTo>
                </a:path>
              </a:pathLst>
            </a:cu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463378" y="1808820"/>
              <a:ext cx="869896" cy="3495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28" h="21600" extrusionOk="0">
                  <a:moveTo>
                    <a:pt x="16328" y="21600"/>
                  </a:moveTo>
                  <a:cubicBezTo>
                    <a:pt x="-3516" y="15007"/>
                    <a:pt x="-5272" y="7807"/>
                    <a:pt x="11059" y="0"/>
                  </a:cubicBezTo>
                </a:path>
              </a:pathLst>
            </a:cu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直接连接符 5"/>
            <p:cNvSpPr/>
            <p:nvPr/>
          </p:nvSpPr>
          <p:spPr>
            <a:xfrm>
              <a:off x="7296470" y="2210363"/>
              <a:ext cx="1878033" cy="1240099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直接连接符 6"/>
            <p:cNvSpPr/>
            <p:nvPr/>
          </p:nvSpPr>
          <p:spPr>
            <a:xfrm flipH="1">
              <a:off x="7291746" y="3454217"/>
              <a:ext cx="1887481" cy="1165588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8257069" y="2768253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: 形状 8"/>
            <p:cNvSpPr/>
            <p:nvPr/>
          </p:nvSpPr>
          <p:spPr>
            <a:xfrm flipH="1">
              <a:off x="8257069" y="3715681"/>
              <a:ext cx="403060" cy="40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任意多边形: 形状 9"/>
            <p:cNvSpPr/>
            <p:nvPr/>
          </p:nvSpPr>
          <p:spPr>
            <a:xfrm flipH="1">
              <a:off x="7489386" y="2260394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251508" y="3230383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任意多边形: 形状 11"/>
            <p:cNvSpPr/>
            <p:nvPr/>
          </p:nvSpPr>
          <p:spPr>
            <a:xfrm flipH="1">
              <a:off x="7489386" y="4200371"/>
              <a:ext cx="403060" cy="40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9142793" y="2501334"/>
              <a:ext cx="1861157" cy="1861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易背</a:t>
              </a: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APP</a:t>
              </a:r>
              <a:endParaRPr lang="en-US" altLang="zh-CN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302865" y="2854747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85000" lnSpcReduction="20000"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302865" y="3789041"/>
              <a:ext cx="311468" cy="243208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55827" y="3316875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93705" y="2346887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93705" y="4286865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</p:grpSp>
      <p:grpSp>
        <p:nvGrpSpPr>
          <p:cNvPr id="32" name="千图PPT彼岸天：ID 8661124库_组合 31"/>
          <p:cNvGrpSpPr/>
          <p:nvPr>
            <p:custDataLst>
              <p:tags r:id="rId2"/>
            </p:custDataLst>
          </p:nvPr>
        </p:nvGrpSpPr>
        <p:grpSpPr>
          <a:xfrm>
            <a:off x="940984" y="1945945"/>
            <a:ext cx="2534920" cy="1741805"/>
            <a:chOff x="1379477" y="2005932"/>
            <a:chExt cx="2534700" cy="1741197"/>
          </a:xfrm>
        </p:grpSpPr>
        <p:sp>
          <p:nvSpPr>
            <p:cNvPr id="20" name="矩形 19"/>
            <p:cNvSpPr/>
            <p:nvPr/>
          </p:nvSpPr>
          <p:spPr>
            <a:xfrm>
              <a:off x="1379477" y="2622293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帮助用户利用碎片化时间，私人定制单词本，轻松背单词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79477" y="2005932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开发目的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直接连接符 27"/>
            <p:cNvSpPr/>
            <p:nvPr/>
          </p:nvSpPr>
          <p:spPr>
            <a:xfrm>
              <a:off x="1379477" y="2512306"/>
              <a:ext cx="2249976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5" name="千图PPT彼岸天：ID 8661124库_组合 34"/>
          <p:cNvGrpSpPr/>
          <p:nvPr>
            <p:custDataLst>
              <p:tags r:id="rId3"/>
            </p:custDataLst>
          </p:nvPr>
        </p:nvGrpSpPr>
        <p:grpSpPr>
          <a:xfrm>
            <a:off x="940984" y="4248966"/>
            <a:ext cx="2534700" cy="1709155"/>
            <a:chOff x="1379477" y="4119335"/>
            <a:chExt cx="2534700" cy="1709155"/>
          </a:xfrm>
        </p:grpSpPr>
        <p:sp>
          <p:nvSpPr>
            <p:cNvPr id="21" name="矩形 20"/>
            <p:cNvSpPr/>
            <p:nvPr/>
          </p:nvSpPr>
          <p:spPr>
            <a:xfrm>
              <a:off x="1379477" y="4703654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轻量级记单词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APP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79477" y="4119335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APP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定位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9" name="直接连接符 28"/>
            <p:cNvSpPr/>
            <p:nvPr/>
          </p:nvSpPr>
          <p:spPr>
            <a:xfrm>
              <a:off x="1379477" y="4597992"/>
              <a:ext cx="2249976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3" name="千图PPT彼岸天：ID 8661124库_组合 32"/>
          <p:cNvGrpSpPr/>
          <p:nvPr>
            <p:custDataLst>
              <p:tags r:id="rId4"/>
            </p:custDataLst>
          </p:nvPr>
        </p:nvGrpSpPr>
        <p:grpSpPr>
          <a:xfrm>
            <a:off x="4444732" y="1953241"/>
            <a:ext cx="2534700" cy="1727213"/>
            <a:chOff x="4256912" y="2019916"/>
            <a:chExt cx="2534700" cy="1727213"/>
          </a:xfrm>
        </p:grpSpPr>
        <p:sp>
          <p:nvSpPr>
            <p:cNvPr id="22" name="矩形 21"/>
            <p:cNvSpPr/>
            <p:nvPr/>
          </p:nvSpPr>
          <p:spPr>
            <a:xfrm>
              <a:off x="4256912" y="2622293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/>
                  </a:solidFill>
                </a:rPr>
                <a:t>Android Stdio</a:t>
              </a:r>
              <a:endParaRPr lang="en-US" altLang="zh-CN" sz="1400" dirty="0">
                <a:solidFill>
                  <a:schemeClr val="tx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256912" y="2019916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开发工具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0" name="直接连接符 29"/>
            <p:cNvSpPr/>
            <p:nvPr/>
          </p:nvSpPr>
          <p:spPr>
            <a:xfrm>
              <a:off x="4256912" y="2512306"/>
              <a:ext cx="2249978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4" name="千图PPT彼岸天：ID 8661124库_组合 33"/>
          <p:cNvGrpSpPr/>
          <p:nvPr>
            <p:custDataLst>
              <p:tags r:id="rId5"/>
            </p:custDataLst>
          </p:nvPr>
        </p:nvGrpSpPr>
        <p:grpSpPr>
          <a:xfrm>
            <a:off x="4444732" y="4248966"/>
            <a:ext cx="2534700" cy="1695173"/>
            <a:chOff x="4256912" y="4133317"/>
            <a:chExt cx="2534700" cy="1695173"/>
          </a:xfrm>
        </p:grpSpPr>
        <p:sp>
          <p:nvSpPr>
            <p:cNvPr id="23" name="矩形 22"/>
            <p:cNvSpPr/>
            <p:nvPr/>
          </p:nvSpPr>
          <p:spPr>
            <a:xfrm>
              <a:off x="4256912" y="4703654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对英语学习有困难的学生、英语方面从业人员、考研党、四六级党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56912" y="4133317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目标客户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1" name="直接连接符 30"/>
            <p:cNvSpPr/>
            <p:nvPr/>
          </p:nvSpPr>
          <p:spPr>
            <a:xfrm>
              <a:off x="4256912" y="4597992"/>
              <a:ext cx="2249978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" name="矩形: 圆角 2"/>
          <p:cNvSpPr/>
          <p:nvPr/>
        </p:nvSpPr>
        <p:spPr>
          <a:xfrm>
            <a:off x="426049" y="1090797"/>
            <a:ext cx="6685493" cy="53126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26049" y="3872746"/>
            <a:ext cx="6685493" cy="65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3" idx="0"/>
            <a:endCxn id="3" idx="2"/>
          </p:cNvCxnSpPr>
          <p:nvPr/>
        </p:nvCxnSpPr>
        <p:spPr>
          <a:xfrm>
            <a:off x="3768796" y="1090797"/>
            <a:ext cx="0" cy="53126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337566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功能展示</a:t>
            </a:r>
            <a:endParaRPr lang="zh-CN" altLang="en-US" sz="6255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通过模拟器界面展示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功能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767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02</a:t>
            </a:r>
            <a:endParaRPr lang="en-US" altLang="zh-CN" sz="9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6" name="Group 19"/>
          <p:cNvGrpSpPr/>
          <p:nvPr/>
        </p:nvGrpSpPr>
        <p:grpSpPr>
          <a:xfrm>
            <a:off x="745764" y="3659783"/>
            <a:ext cx="2024125" cy="1377787"/>
            <a:chOff x="552376" y="2667382"/>
            <a:chExt cx="1499240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Rectangle 26"/>
            <p:cNvSpPr/>
            <p:nvPr/>
          </p:nvSpPr>
          <p:spPr bwMode="auto">
            <a:xfrm>
              <a:off x="552376" y="2954983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通过输入用户名和密码登录或注册账户，进入</a:t>
              </a:r>
              <a:r>
                <a:rPr lang="en-US" altLang="zh-CN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APP</a:t>
              </a:r>
              <a:endParaRPr lang="en-US" altLang="zh-CN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登录与注册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sp>
        <p:nvSpPr>
          <p:cNvPr id="9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10" name="Group 129"/>
          <p:cNvGrpSpPr/>
          <p:nvPr/>
        </p:nvGrpSpPr>
        <p:grpSpPr>
          <a:xfrm>
            <a:off x="2818056" y="2487563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1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将自己不会的单词英文和翻译录入词库中</a:t>
              </a:r>
              <a:endParaRPr lang="zh-CN" alt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2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录入单词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grpSp>
        <p:nvGrpSpPr>
          <p:cNvPr id="13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4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将长词、难词记录到数据库中，方面重点记忆</a:t>
              </a:r>
              <a:endParaRPr lang="zh-CN" alt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5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难词多记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grpSp>
        <p:nvGrpSpPr>
          <p:cNvPr id="16" name="Group 135"/>
          <p:cNvGrpSpPr/>
          <p:nvPr/>
        </p:nvGrpSpPr>
        <p:grpSpPr>
          <a:xfrm>
            <a:off x="5884399" y="5504354"/>
            <a:ext cx="2024125" cy="1107789"/>
            <a:chOff x="552376" y="2667382"/>
            <a:chExt cx="1499240" cy="83058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7" name="Rectangle 26"/>
            <p:cNvSpPr/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通过点击按钮切换来背诵和复习单词</a:t>
              </a:r>
              <a:endParaRPr lang="en-US" altLang="zh-CN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背诵与复习单词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grpSp>
        <p:nvGrpSpPr>
          <p:cNvPr id="19" name="Group 138"/>
          <p:cNvGrpSpPr/>
          <p:nvPr/>
        </p:nvGrpSpPr>
        <p:grpSpPr>
          <a:xfrm>
            <a:off x="8289535" y="4892594"/>
            <a:ext cx="2024125" cy="1109708"/>
            <a:chOff x="552376" y="2667383"/>
            <a:chExt cx="1499240" cy="832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Rectangle 26"/>
            <p:cNvSpPr/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在单词库中查询自己想要了解的单词</a:t>
              </a:r>
              <a:endParaRPr 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1" name="Rectangle 27"/>
            <p:cNvSpPr/>
            <p:nvPr/>
          </p:nvSpPr>
          <p:spPr bwMode="auto">
            <a:xfrm>
              <a:off x="620524" y="2667383"/>
              <a:ext cx="1362945" cy="7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查询单词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grpSp>
        <p:nvGrpSpPr>
          <p:cNvPr id="22" name="Group 141"/>
          <p:cNvGrpSpPr/>
          <p:nvPr/>
        </p:nvGrpSpPr>
        <p:grpSpPr>
          <a:xfrm>
            <a:off x="9801056" y="3054664"/>
            <a:ext cx="2024125" cy="1118121"/>
            <a:chOff x="552376" y="2667382"/>
            <a:chExt cx="1499240" cy="83833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3" name="Rectangle 26"/>
            <p:cNvSpPr/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修改密码，每日新闻，关于我们，联系我们</a:t>
              </a:r>
              <a:endParaRPr 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4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个人中心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Bebas Neue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28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2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6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44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9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-2298936" y="3580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功能一览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28" grpId="0" animBg="1"/>
      <p:bldP spid="32" grpId="0" animBg="1"/>
      <p:bldP spid="36" grpId="0" animBg="1"/>
      <p:bldP spid="40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13" y="0"/>
            <a:ext cx="9471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292288" y="32362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                    首界面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Noto Serif CJK SC" panose="020204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30" y="732799"/>
            <a:ext cx="2931465" cy="5801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1466" y="1307781"/>
            <a:ext cx="33664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易背对用户进行最直接的操作指导，所选即所得，通过简单的点击、滑屏即可进行所需操作，页面直连没有啰嗦，非常直观快速，提高了</a:t>
            </a:r>
            <a:r>
              <a:rPr lang="en-US" altLang="zh-CN" sz="2400" dirty="0"/>
              <a:t>APP</a:t>
            </a:r>
            <a:r>
              <a:rPr lang="zh-CN" altLang="en-US" sz="2400" dirty="0"/>
              <a:t>的使用效率，随时随地都可以开始背单词。</a:t>
            </a:r>
            <a:br>
              <a:rPr lang="zh-CN" altLang="en-US" sz="2400" dirty="0"/>
            </a:b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简约蓝让整个</a:t>
            </a:r>
            <a:r>
              <a:rPr lang="en-US" altLang="zh-CN" sz="2400" dirty="0"/>
              <a:t>App</a:t>
            </a:r>
            <a:r>
              <a:rPr lang="zh-CN" altLang="en-US" sz="2400" dirty="0"/>
              <a:t>变得十分清新，让人有打开的欲望。</a:t>
            </a:r>
            <a:endParaRPr lang="zh-CN" altLang="en-US" sz="2400" dirty="0"/>
          </a:p>
        </p:txBody>
      </p:sp>
      <p:sp>
        <p:nvSpPr>
          <p:cNvPr id="6" name="Freeform 10"/>
          <p:cNvSpPr/>
          <p:nvPr/>
        </p:nvSpPr>
        <p:spPr bwMode="auto">
          <a:xfrm>
            <a:off x="2372289" y="2180330"/>
            <a:ext cx="876829" cy="4078592"/>
          </a:xfrm>
          <a:custGeom>
            <a:avLst/>
            <a:gdLst>
              <a:gd name="T0" fmla="*/ 40 w 484"/>
              <a:gd name="T1" fmla="*/ 2252 h 2252"/>
              <a:gd name="T2" fmla="*/ 40 w 484"/>
              <a:gd name="T3" fmla="*/ 242 h 2252"/>
              <a:gd name="T4" fmla="*/ 242 w 484"/>
              <a:gd name="T5" fmla="*/ 40 h 2252"/>
              <a:gd name="T6" fmla="*/ 444 w 484"/>
              <a:gd name="T7" fmla="*/ 242 h 2252"/>
              <a:gd name="T8" fmla="*/ 242 w 484"/>
              <a:gd name="T9" fmla="*/ 444 h 2252"/>
              <a:gd name="T10" fmla="*/ 152 w 484"/>
              <a:gd name="T11" fmla="*/ 423 h 2252"/>
              <a:gd name="T12" fmla="*/ 152 w 484"/>
              <a:gd name="T13" fmla="*/ 467 h 2252"/>
              <a:gd name="T14" fmla="*/ 242 w 484"/>
              <a:gd name="T15" fmla="*/ 484 h 2252"/>
              <a:gd name="T16" fmla="*/ 484 w 484"/>
              <a:gd name="T17" fmla="*/ 242 h 2252"/>
              <a:gd name="T18" fmla="*/ 242 w 484"/>
              <a:gd name="T19" fmla="*/ 0 h 2252"/>
              <a:gd name="T20" fmla="*/ 0 w 484"/>
              <a:gd name="T21" fmla="*/ 242 h 2252"/>
              <a:gd name="T22" fmla="*/ 0 w 484"/>
              <a:gd name="T23" fmla="*/ 2252 h 2252"/>
              <a:gd name="T24" fmla="*/ 40 w 484"/>
              <a:gd name="T25" fmla="*/ 2252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4" h="2252">
                <a:moveTo>
                  <a:pt x="40" y="2252"/>
                </a:moveTo>
                <a:cubicBezTo>
                  <a:pt x="40" y="242"/>
                  <a:pt x="40" y="242"/>
                  <a:pt x="40" y="242"/>
                </a:cubicBezTo>
                <a:cubicBezTo>
                  <a:pt x="40" y="131"/>
                  <a:pt x="131" y="40"/>
                  <a:pt x="242" y="40"/>
                </a:cubicBezTo>
                <a:cubicBezTo>
                  <a:pt x="354" y="40"/>
                  <a:pt x="444" y="131"/>
                  <a:pt x="444" y="242"/>
                </a:cubicBezTo>
                <a:cubicBezTo>
                  <a:pt x="444" y="353"/>
                  <a:pt x="354" y="444"/>
                  <a:pt x="242" y="444"/>
                </a:cubicBezTo>
                <a:cubicBezTo>
                  <a:pt x="210" y="444"/>
                  <a:pt x="180" y="436"/>
                  <a:pt x="152" y="423"/>
                </a:cubicBezTo>
                <a:cubicBezTo>
                  <a:pt x="152" y="467"/>
                  <a:pt x="152" y="467"/>
                  <a:pt x="152" y="467"/>
                </a:cubicBezTo>
                <a:cubicBezTo>
                  <a:pt x="180" y="478"/>
                  <a:pt x="211" y="484"/>
                  <a:pt x="242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ubicBezTo>
                  <a:pt x="109" y="0"/>
                  <a:pt x="0" y="109"/>
                  <a:pt x="0" y="242"/>
                </a:cubicBezTo>
                <a:cubicBezTo>
                  <a:pt x="0" y="2252"/>
                  <a:pt x="0" y="2252"/>
                  <a:pt x="0" y="2252"/>
                </a:cubicBezTo>
                <a:lnTo>
                  <a:pt x="40" y="225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sp>
        <p:nvSpPr>
          <p:cNvPr id="7" name="Freeform 11"/>
          <p:cNvSpPr/>
          <p:nvPr/>
        </p:nvSpPr>
        <p:spPr bwMode="auto">
          <a:xfrm>
            <a:off x="2540736" y="3340270"/>
            <a:ext cx="1236285" cy="2918654"/>
          </a:xfrm>
          <a:custGeom>
            <a:avLst/>
            <a:gdLst>
              <a:gd name="T0" fmla="*/ 39 w 683"/>
              <a:gd name="T1" fmla="*/ 1612 h 1612"/>
              <a:gd name="T2" fmla="*/ 40 w 683"/>
              <a:gd name="T3" fmla="*/ 340 h 1612"/>
              <a:gd name="T4" fmla="*/ 341 w 683"/>
              <a:gd name="T5" fmla="*/ 40 h 1612"/>
              <a:gd name="T6" fmla="*/ 643 w 683"/>
              <a:gd name="T7" fmla="*/ 342 h 1612"/>
              <a:gd name="T8" fmla="*/ 341 w 683"/>
              <a:gd name="T9" fmla="*/ 644 h 1612"/>
              <a:gd name="T10" fmla="*/ 133 w 683"/>
              <a:gd name="T11" fmla="*/ 560 h 1612"/>
              <a:gd name="T12" fmla="*/ 78 w 683"/>
              <a:gd name="T13" fmla="*/ 560 h 1612"/>
              <a:gd name="T14" fmla="*/ 341 w 683"/>
              <a:gd name="T15" fmla="*/ 684 h 1612"/>
              <a:gd name="T16" fmla="*/ 683 w 683"/>
              <a:gd name="T17" fmla="*/ 342 h 1612"/>
              <a:gd name="T18" fmla="*/ 341 w 683"/>
              <a:gd name="T19" fmla="*/ 0 h 1612"/>
              <a:gd name="T20" fmla="*/ 0 w 683"/>
              <a:gd name="T21" fmla="*/ 336 h 1612"/>
              <a:gd name="T22" fmla="*/ 0 w 683"/>
              <a:gd name="T23" fmla="*/ 1612 h 1612"/>
              <a:gd name="T24" fmla="*/ 39 w 683"/>
              <a:gd name="T25" fmla="*/ 1612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3" h="1612">
                <a:moveTo>
                  <a:pt x="39" y="1612"/>
                </a:moveTo>
                <a:cubicBezTo>
                  <a:pt x="40" y="340"/>
                  <a:pt x="40" y="340"/>
                  <a:pt x="40" y="340"/>
                </a:cubicBezTo>
                <a:cubicBezTo>
                  <a:pt x="41" y="174"/>
                  <a:pt x="176" y="40"/>
                  <a:pt x="341" y="40"/>
                </a:cubicBezTo>
                <a:cubicBezTo>
                  <a:pt x="508" y="40"/>
                  <a:pt x="643" y="175"/>
                  <a:pt x="643" y="342"/>
                </a:cubicBezTo>
                <a:cubicBezTo>
                  <a:pt x="643" y="509"/>
                  <a:pt x="508" y="644"/>
                  <a:pt x="341" y="644"/>
                </a:cubicBezTo>
                <a:cubicBezTo>
                  <a:pt x="261" y="644"/>
                  <a:pt x="187" y="612"/>
                  <a:pt x="133" y="560"/>
                </a:cubicBezTo>
                <a:cubicBezTo>
                  <a:pt x="78" y="560"/>
                  <a:pt x="78" y="560"/>
                  <a:pt x="78" y="560"/>
                </a:cubicBezTo>
                <a:cubicBezTo>
                  <a:pt x="141" y="636"/>
                  <a:pt x="236" y="684"/>
                  <a:pt x="341" y="684"/>
                </a:cubicBezTo>
                <a:cubicBezTo>
                  <a:pt x="530" y="684"/>
                  <a:pt x="683" y="531"/>
                  <a:pt x="683" y="342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5" y="0"/>
                  <a:pt x="3" y="150"/>
                  <a:pt x="0" y="336"/>
                </a:cubicBezTo>
                <a:cubicBezTo>
                  <a:pt x="0" y="1612"/>
                  <a:pt x="0" y="1612"/>
                  <a:pt x="0" y="1612"/>
                </a:cubicBezTo>
                <a:lnTo>
                  <a:pt x="39" y="16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sp>
        <p:nvSpPr>
          <p:cNvPr id="9" name="Freeform 12"/>
          <p:cNvSpPr/>
          <p:nvPr/>
        </p:nvSpPr>
        <p:spPr bwMode="auto">
          <a:xfrm>
            <a:off x="590053" y="2412018"/>
            <a:ext cx="1679964" cy="3846906"/>
          </a:xfrm>
          <a:custGeom>
            <a:avLst/>
            <a:gdLst>
              <a:gd name="T0" fmla="*/ 873 w 928"/>
              <a:gd name="T1" fmla="*/ 684 h 2124"/>
              <a:gd name="T2" fmla="*/ 827 w 928"/>
              <a:gd name="T3" fmla="*/ 684 h 2124"/>
              <a:gd name="T4" fmla="*/ 464 w 928"/>
              <a:gd name="T5" fmla="*/ 888 h 2124"/>
              <a:gd name="T6" fmla="*/ 40 w 928"/>
              <a:gd name="T7" fmla="*/ 464 h 2124"/>
              <a:gd name="T8" fmla="*/ 464 w 928"/>
              <a:gd name="T9" fmla="*/ 40 h 2124"/>
              <a:gd name="T10" fmla="*/ 888 w 928"/>
              <a:gd name="T11" fmla="*/ 464 h 2124"/>
              <a:gd name="T12" fmla="*/ 888 w 928"/>
              <a:gd name="T13" fmla="*/ 2124 h 2124"/>
              <a:gd name="T14" fmla="*/ 928 w 928"/>
              <a:gd name="T15" fmla="*/ 2124 h 2124"/>
              <a:gd name="T16" fmla="*/ 928 w 928"/>
              <a:gd name="T17" fmla="*/ 464 h 2124"/>
              <a:gd name="T18" fmla="*/ 464 w 928"/>
              <a:gd name="T19" fmla="*/ 0 h 2124"/>
              <a:gd name="T20" fmla="*/ 0 w 928"/>
              <a:gd name="T21" fmla="*/ 464 h 2124"/>
              <a:gd name="T22" fmla="*/ 464 w 928"/>
              <a:gd name="T23" fmla="*/ 928 h 2124"/>
              <a:gd name="T24" fmla="*/ 873 w 928"/>
              <a:gd name="T25" fmla="*/ 684 h 2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8" h="2124">
                <a:moveTo>
                  <a:pt x="873" y="684"/>
                </a:moveTo>
                <a:cubicBezTo>
                  <a:pt x="827" y="684"/>
                  <a:pt x="827" y="684"/>
                  <a:pt x="827" y="684"/>
                </a:cubicBezTo>
                <a:cubicBezTo>
                  <a:pt x="752" y="806"/>
                  <a:pt x="618" y="888"/>
                  <a:pt x="464" y="888"/>
                </a:cubicBezTo>
                <a:cubicBezTo>
                  <a:pt x="231" y="888"/>
                  <a:pt x="40" y="698"/>
                  <a:pt x="40" y="464"/>
                </a:cubicBezTo>
                <a:cubicBezTo>
                  <a:pt x="40" y="230"/>
                  <a:pt x="231" y="40"/>
                  <a:pt x="464" y="40"/>
                </a:cubicBezTo>
                <a:cubicBezTo>
                  <a:pt x="698" y="40"/>
                  <a:pt x="888" y="230"/>
                  <a:pt x="888" y="464"/>
                </a:cubicBezTo>
                <a:cubicBezTo>
                  <a:pt x="888" y="2124"/>
                  <a:pt x="888" y="2124"/>
                  <a:pt x="888" y="2124"/>
                </a:cubicBezTo>
                <a:cubicBezTo>
                  <a:pt x="928" y="2124"/>
                  <a:pt x="928" y="2124"/>
                  <a:pt x="928" y="2124"/>
                </a:cubicBezTo>
                <a:cubicBezTo>
                  <a:pt x="928" y="464"/>
                  <a:pt x="928" y="464"/>
                  <a:pt x="928" y="464"/>
                </a:cubicBezTo>
                <a:cubicBezTo>
                  <a:pt x="928" y="208"/>
                  <a:pt x="720" y="0"/>
                  <a:pt x="464" y="0"/>
                </a:cubicBezTo>
                <a:cubicBezTo>
                  <a:pt x="209" y="0"/>
                  <a:pt x="0" y="208"/>
                  <a:pt x="0" y="464"/>
                </a:cubicBezTo>
                <a:cubicBezTo>
                  <a:pt x="0" y="720"/>
                  <a:pt x="209" y="928"/>
                  <a:pt x="464" y="928"/>
                </a:cubicBezTo>
                <a:cubicBezTo>
                  <a:pt x="641" y="928"/>
                  <a:pt x="794" y="829"/>
                  <a:pt x="873" y="6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sp>
        <p:nvSpPr>
          <p:cNvPr id="10" name="Freeform 13"/>
          <p:cNvSpPr/>
          <p:nvPr/>
        </p:nvSpPr>
        <p:spPr bwMode="auto">
          <a:xfrm>
            <a:off x="199015" y="4136130"/>
            <a:ext cx="1892027" cy="2122794"/>
          </a:xfrm>
          <a:custGeom>
            <a:avLst/>
            <a:gdLst>
              <a:gd name="T0" fmla="*/ 1045 w 1045"/>
              <a:gd name="T1" fmla="*/ 1064 h 1172"/>
              <a:gd name="T2" fmla="*/ 1045 w 1045"/>
              <a:gd name="T3" fmla="*/ 336 h 1172"/>
              <a:gd name="T4" fmla="*/ 703 w 1045"/>
              <a:gd name="T5" fmla="*/ 0 h 1172"/>
              <a:gd name="T6" fmla="*/ 361 w 1045"/>
              <a:gd name="T7" fmla="*/ 342 h 1172"/>
              <a:gd name="T8" fmla="*/ 703 w 1045"/>
              <a:gd name="T9" fmla="*/ 684 h 1172"/>
              <a:gd name="T10" fmla="*/ 967 w 1045"/>
              <a:gd name="T11" fmla="*/ 560 h 1172"/>
              <a:gd name="T12" fmla="*/ 912 w 1045"/>
              <a:gd name="T13" fmla="*/ 560 h 1172"/>
              <a:gd name="T14" fmla="*/ 703 w 1045"/>
              <a:gd name="T15" fmla="*/ 644 h 1172"/>
              <a:gd name="T16" fmla="*/ 401 w 1045"/>
              <a:gd name="T17" fmla="*/ 342 h 1172"/>
              <a:gd name="T18" fmla="*/ 703 w 1045"/>
              <a:gd name="T19" fmla="*/ 40 h 1172"/>
              <a:gd name="T20" fmla="*/ 1005 w 1045"/>
              <a:gd name="T21" fmla="*/ 340 h 1172"/>
              <a:gd name="T22" fmla="*/ 1005 w 1045"/>
              <a:gd name="T23" fmla="*/ 1062 h 1172"/>
              <a:gd name="T24" fmla="*/ 935 w 1045"/>
              <a:gd name="T25" fmla="*/ 1132 h 1172"/>
              <a:gd name="T26" fmla="*/ 0 w 1045"/>
              <a:gd name="T27" fmla="*/ 1132 h 1172"/>
              <a:gd name="T28" fmla="*/ 0 w 1045"/>
              <a:gd name="T29" fmla="*/ 1172 h 1172"/>
              <a:gd name="T30" fmla="*/ 964 w 1045"/>
              <a:gd name="T31" fmla="*/ 1172 h 1172"/>
              <a:gd name="T32" fmla="*/ 1045 w 1045"/>
              <a:gd name="T33" fmla="*/ 1064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45" h="1172">
                <a:moveTo>
                  <a:pt x="1045" y="1064"/>
                </a:moveTo>
                <a:cubicBezTo>
                  <a:pt x="1045" y="336"/>
                  <a:pt x="1045" y="336"/>
                  <a:pt x="1045" y="336"/>
                </a:cubicBezTo>
                <a:cubicBezTo>
                  <a:pt x="1042" y="150"/>
                  <a:pt x="890" y="0"/>
                  <a:pt x="703" y="0"/>
                </a:cubicBezTo>
                <a:cubicBezTo>
                  <a:pt x="515" y="0"/>
                  <a:pt x="361" y="153"/>
                  <a:pt x="361" y="342"/>
                </a:cubicBezTo>
                <a:cubicBezTo>
                  <a:pt x="361" y="531"/>
                  <a:pt x="515" y="684"/>
                  <a:pt x="703" y="684"/>
                </a:cubicBezTo>
                <a:cubicBezTo>
                  <a:pt x="809" y="684"/>
                  <a:pt x="904" y="636"/>
                  <a:pt x="967" y="560"/>
                </a:cubicBezTo>
                <a:cubicBezTo>
                  <a:pt x="912" y="560"/>
                  <a:pt x="912" y="560"/>
                  <a:pt x="912" y="560"/>
                </a:cubicBezTo>
                <a:cubicBezTo>
                  <a:pt x="858" y="612"/>
                  <a:pt x="784" y="644"/>
                  <a:pt x="703" y="644"/>
                </a:cubicBezTo>
                <a:cubicBezTo>
                  <a:pt x="537" y="644"/>
                  <a:pt x="401" y="509"/>
                  <a:pt x="401" y="342"/>
                </a:cubicBezTo>
                <a:cubicBezTo>
                  <a:pt x="401" y="175"/>
                  <a:pt x="537" y="40"/>
                  <a:pt x="703" y="40"/>
                </a:cubicBezTo>
                <a:cubicBezTo>
                  <a:pt x="869" y="40"/>
                  <a:pt x="1004" y="174"/>
                  <a:pt x="1005" y="340"/>
                </a:cubicBezTo>
                <a:cubicBezTo>
                  <a:pt x="1005" y="340"/>
                  <a:pt x="1005" y="1060"/>
                  <a:pt x="1005" y="1062"/>
                </a:cubicBezTo>
                <a:cubicBezTo>
                  <a:pt x="1005" y="1101"/>
                  <a:pt x="974" y="1132"/>
                  <a:pt x="935" y="1132"/>
                </a:cubicBezTo>
                <a:cubicBezTo>
                  <a:pt x="0" y="1132"/>
                  <a:pt x="0" y="1132"/>
                  <a:pt x="0" y="1132"/>
                </a:cubicBezTo>
                <a:cubicBezTo>
                  <a:pt x="0" y="1172"/>
                  <a:pt x="0" y="1172"/>
                  <a:pt x="0" y="1172"/>
                </a:cubicBezTo>
                <a:cubicBezTo>
                  <a:pt x="964" y="1172"/>
                  <a:pt x="964" y="1172"/>
                  <a:pt x="964" y="1172"/>
                </a:cubicBezTo>
                <a:cubicBezTo>
                  <a:pt x="1018" y="1159"/>
                  <a:pt x="1044" y="1115"/>
                  <a:pt x="1045" y="106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sp>
        <p:nvSpPr>
          <p:cNvPr id="11" name="Freeform 14"/>
          <p:cNvSpPr/>
          <p:nvPr/>
        </p:nvSpPr>
        <p:spPr bwMode="auto">
          <a:xfrm>
            <a:off x="2700756" y="4712328"/>
            <a:ext cx="1833371" cy="1579683"/>
          </a:xfrm>
          <a:custGeom>
            <a:avLst/>
            <a:gdLst>
              <a:gd name="T0" fmla="*/ 109 w 1012"/>
              <a:gd name="T1" fmla="*/ 872 h 872"/>
              <a:gd name="T2" fmla="*/ 1012 w 1012"/>
              <a:gd name="T3" fmla="*/ 872 h 872"/>
              <a:gd name="T4" fmla="*/ 1012 w 1012"/>
              <a:gd name="T5" fmla="*/ 828 h 872"/>
              <a:gd name="T6" fmla="*/ 110 w 1012"/>
              <a:gd name="T7" fmla="*/ 828 h 872"/>
              <a:gd name="T8" fmla="*/ 44 w 1012"/>
              <a:gd name="T9" fmla="*/ 758 h 872"/>
              <a:gd name="T10" fmla="*/ 40 w 1012"/>
              <a:gd name="T11" fmla="*/ 242 h 872"/>
              <a:gd name="T12" fmla="*/ 242 w 1012"/>
              <a:gd name="T13" fmla="*/ 40 h 872"/>
              <a:gd name="T14" fmla="*/ 444 w 1012"/>
              <a:gd name="T15" fmla="*/ 242 h 872"/>
              <a:gd name="T16" fmla="*/ 242 w 1012"/>
              <a:gd name="T17" fmla="*/ 444 h 872"/>
              <a:gd name="T18" fmla="*/ 95 w 1012"/>
              <a:gd name="T19" fmla="*/ 380 h 872"/>
              <a:gd name="T20" fmla="*/ 44 w 1012"/>
              <a:gd name="T21" fmla="*/ 380 h 872"/>
              <a:gd name="T22" fmla="*/ 242 w 1012"/>
              <a:gd name="T23" fmla="*/ 484 h 872"/>
              <a:gd name="T24" fmla="*/ 484 w 1012"/>
              <a:gd name="T25" fmla="*/ 242 h 872"/>
              <a:gd name="T26" fmla="*/ 242 w 1012"/>
              <a:gd name="T27" fmla="*/ 0 h 872"/>
              <a:gd name="T28" fmla="*/ 0 w 1012"/>
              <a:gd name="T29" fmla="*/ 242 h 872"/>
              <a:gd name="T30" fmla="*/ 0 w 1012"/>
              <a:gd name="T31" fmla="*/ 760 h 872"/>
              <a:gd name="T32" fmla="*/ 109 w 1012"/>
              <a:gd name="T33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2" h="872">
                <a:moveTo>
                  <a:pt x="109" y="872"/>
                </a:moveTo>
                <a:cubicBezTo>
                  <a:pt x="1012" y="872"/>
                  <a:pt x="1012" y="872"/>
                  <a:pt x="1012" y="872"/>
                </a:cubicBezTo>
                <a:cubicBezTo>
                  <a:pt x="1012" y="828"/>
                  <a:pt x="1012" y="828"/>
                  <a:pt x="1012" y="828"/>
                </a:cubicBezTo>
                <a:cubicBezTo>
                  <a:pt x="110" y="828"/>
                  <a:pt x="110" y="828"/>
                  <a:pt x="110" y="828"/>
                </a:cubicBezTo>
                <a:cubicBezTo>
                  <a:pt x="72" y="828"/>
                  <a:pt x="44" y="797"/>
                  <a:pt x="44" y="758"/>
                </a:cubicBezTo>
                <a:cubicBezTo>
                  <a:pt x="44" y="758"/>
                  <a:pt x="40" y="242"/>
                  <a:pt x="40" y="242"/>
                </a:cubicBezTo>
                <a:cubicBezTo>
                  <a:pt x="40" y="131"/>
                  <a:pt x="131" y="40"/>
                  <a:pt x="242" y="40"/>
                </a:cubicBezTo>
                <a:cubicBezTo>
                  <a:pt x="354" y="40"/>
                  <a:pt x="444" y="131"/>
                  <a:pt x="444" y="242"/>
                </a:cubicBezTo>
                <a:cubicBezTo>
                  <a:pt x="444" y="353"/>
                  <a:pt x="354" y="444"/>
                  <a:pt x="242" y="444"/>
                </a:cubicBezTo>
                <a:cubicBezTo>
                  <a:pt x="184" y="444"/>
                  <a:pt x="132" y="419"/>
                  <a:pt x="95" y="380"/>
                </a:cubicBezTo>
                <a:cubicBezTo>
                  <a:pt x="44" y="380"/>
                  <a:pt x="44" y="380"/>
                  <a:pt x="44" y="380"/>
                </a:cubicBezTo>
                <a:cubicBezTo>
                  <a:pt x="88" y="443"/>
                  <a:pt x="160" y="484"/>
                  <a:pt x="242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ubicBezTo>
                  <a:pt x="109" y="0"/>
                  <a:pt x="0" y="109"/>
                  <a:pt x="0" y="242"/>
                </a:cubicBezTo>
                <a:cubicBezTo>
                  <a:pt x="0" y="760"/>
                  <a:pt x="0" y="760"/>
                  <a:pt x="0" y="760"/>
                </a:cubicBezTo>
                <a:cubicBezTo>
                  <a:pt x="2" y="819"/>
                  <a:pt x="36" y="868"/>
                  <a:pt x="109" y="87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grpSp>
        <p:nvGrpSpPr>
          <p:cNvPr id="12" name="组合 75"/>
          <p:cNvGrpSpPr>
            <a:grpSpLocks noChangeAspect="1"/>
          </p:cNvGrpSpPr>
          <p:nvPr/>
        </p:nvGrpSpPr>
        <p:grpSpPr>
          <a:xfrm>
            <a:off x="2661055" y="2453519"/>
            <a:ext cx="316212" cy="347717"/>
            <a:chOff x="7016751" y="4257675"/>
            <a:chExt cx="447675" cy="492125"/>
          </a:xfrm>
          <a:solidFill>
            <a:schemeClr val="accent1">
              <a:lumMod val="75000"/>
            </a:schemeClr>
          </a:solidFill>
        </p:grpSpPr>
        <p:sp>
          <p:nvSpPr>
            <p:cNvPr id="13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" name="Freeform 118"/>
            <p:cNvSpPr/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 dirty="0"/>
            </a:p>
          </p:txBody>
        </p:sp>
      </p:grpSp>
      <p:sp>
        <p:nvSpPr>
          <p:cNvPr id="17" name="Freeform 5"/>
          <p:cNvSpPr>
            <a:spLocks noChangeAspect="1" noEditPoints="1"/>
          </p:cNvSpPr>
          <p:nvPr/>
        </p:nvSpPr>
        <p:spPr bwMode="auto">
          <a:xfrm>
            <a:off x="1282659" y="4566767"/>
            <a:ext cx="379454" cy="380491"/>
          </a:xfrm>
          <a:custGeom>
            <a:avLst/>
            <a:gdLst>
              <a:gd name="T0" fmla="*/ 966 w 1254"/>
              <a:gd name="T1" fmla="*/ 496 h 1257"/>
              <a:gd name="T2" fmla="*/ 967 w 1254"/>
              <a:gd name="T3" fmla="*/ 496 h 1257"/>
              <a:gd name="T4" fmla="*/ 969 w 1254"/>
              <a:gd name="T5" fmla="*/ 496 h 1257"/>
              <a:gd name="T6" fmla="*/ 971 w 1254"/>
              <a:gd name="T7" fmla="*/ 496 h 1257"/>
              <a:gd name="T8" fmla="*/ 973 w 1254"/>
              <a:gd name="T9" fmla="*/ 495 h 1257"/>
              <a:gd name="T10" fmla="*/ 974 w 1254"/>
              <a:gd name="T11" fmla="*/ 495 h 1257"/>
              <a:gd name="T12" fmla="*/ 976 w 1254"/>
              <a:gd name="T13" fmla="*/ 494 h 1257"/>
              <a:gd name="T14" fmla="*/ 977 w 1254"/>
              <a:gd name="T15" fmla="*/ 494 h 1257"/>
              <a:gd name="T16" fmla="*/ 979 w 1254"/>
              <a:gd name="T17" fmla="*/ 493 h 1257"/>
              <a:gd name="T18" fmla="*/ 980 w 1254"/>
              <a:gd name="T19" fmla="*/ 492 h 1257"/>
              <a:gd name="T20" fmla="*/ 982 w 1254"/>
              <a:gd name="T21" fmla="*/ 491 h 1257"/>
              <a:gd name="T22" fmla="*/ 983 w 1254"/>
              <a:gd name="T23" fmla="*/ 490 h 1257"/>
              <a:gd name="T24" fmla="*/ 985 w 1254"/>
              <a:gd name="T25" fmla="*/ 489 h 1257"/>
              <a:gd name="T26" fmla="*/ 986 w 1254"/>
              <a:gd name="T27" fmla="*/ 488 h 1257"/>
              <a:gd name="T28" fmla="*/ 987 w 1254"/>
              <a:gd name="T29" fmla="*/ 487 h 1257"/>
              <a:gd name="T30" fmla="*/ 988 w 1254"/>
              <a:gd name="T31" fmla="*/ 486 h 1257"/>
              <a:gd name="T32" fmla="*/ 990 w 1254"/>
              <a:gd name="T33" fmla="*/ 485 h 1257"/>
              <a:gd name="T34" fmla="*/ 991 w 1254"/>
              <a:gd name="T35" fmla="*/ 484 h 1257"/>
              <a:gd name="T36" fmla="*/ 999 w 1254"/>
              <a:gd name="T37" fmla="*/ 35 h 1257"/>
              <a:gd name="T38" fmla="*/ 171 w 1254"/>
              <a:gd name="T39" fmla="*/ 0 h 1257"/>
              <a:gd name="T40" fmla="*/ 137 w 1254"/>
              <a:gd name="T41" fmla="*/ 462 h 1257"/>
              <a:gd name="T42" fmla="*/ 148 w 1254"/>
              <a:gd name="T43" fmla="*/ 487 h 1257"/>
              <a:gd name="T44" fmla="*/ 149 w 1254"/>
              <a:gd name="T45" fmla="*/ 489 h 1257"/>
              <a:gd name="T46" fmla="*/ 151 w 1254"/>
              <a:gd name="T47" fmla="*/ 490 h 1257"/>
              <a:gd name="T48" fmla="*/ 152 w 1254"/>
              <a:gd name="T49" fmla="*/ 491 h 1257"/>
              <a:gd name="T50" fmla="*/ 154 w 1254"/>
              <a:gd name="T51" fmla="*/ 492 h 1257"/>
              <a:gd name="T52" fmla="*/ 155 w 1254"/>
              <a:gd name="T53" fmla="*/ 492 h 1257"/>
              <a:gd name="T54" fmla="*/ 157 w 1254"/>
              <a:gd name="T55" fmla="*/ 493 h 1257"/>
              <a:gd name="T56" fmla="*/ 159 w 1254"/>
              <a:gd name="T57" fmla="*/ 494 h 1257"/>
              <a:gd name="T58" fmla="*/ 160 w 1254"/>
              <a:gd name="T59" fmla="*/ 495 h 1257"/>
              <a:gd name="T60" fmla="*/ 162 w 1254"/>
              <a:gd name="T61" fmla="*/ 495 h 1257"/>
              <a:gd name="T62" fmla="*/ 164 w 1254"/>
              <a:gd name="T63" fmla="*/ 495 h 1257"/>
              <a:gd name="T64" fmla="*/ 165 w 1254"/>
              <a:gd name="T65" fmla="*/ 496 h 1257"/>
              <a:gd name="T66" fmla="*/ 167 w 1254"/>
              <a:gd name="T67" fmla="*/ 496 h 1257"/>
              <a:gd name="T68" fmla="*/ 299 w 1254"/>
              <a:gd name="T69" fmla="*/ 496 h 1257"/>
              <a:gd name="T70" fmla="*/ 436 w 1254"/>
              <a:gd name="T71" fmla="*/ 496 h 1257"/>
              <a:gd name="T72" fmla="*/ 965 w 1254"/>
              <a:gd name="T73" fmla="*/ 496 h 1257"/>
              <a:gd name="T74" fmla="*/ 351 w 1254"/>
              <a:gd name="T75" fmla="*/ 236 h 1257"/>
              <a:gd name="T76" fmla="*/ 439 w 1254"/>
              <a:gd name="T77" fmla="*/ 236 h 1257"/>
              <a:gd name="T78" fmla="*/ 513 w 1254"/>
              <a:gd name="T79" fmla="*/ 280 h 1257"/>
              <a:gd name="T80" fmla="*/ 513 w 1254"/>
              <a:gd name="T81" fmla="*/ 192 h 1257"/>
              <a:gd name="T82" fmla="*/ 513 w 1254"/>
              <a:gd name="T83" fmla="*/ 280 h 1257"/>
              <a:gd name="T84" fmla="*/ 586 w 1254"/>
              <a:gd name="T85" fmla="*/ 236 h 1257"/>
              <a:gd name="T86" fmla="*/ 674 w 1254"/>
              <a:gd name="T87" fmla="*/ 236 h 1257"/>
              <a:gd name="T88" fmla="*/ 748 w 1254"/>
              <a:gd name="T89" fmla="*/ 280 h 1257"/>
              <a:gd name="T90" fmla="*/ 748 w 1254"/>
              <a:gd name="T91" fmla="*/ 192 h 1257"/>
              <a:gd name="T92" fmla="*/ 748 w 1254"/>
              <a:gd name="T93" fmla="*/ 280 h 1257"/>
              <a:gd name="T94" fmla="*/ 250 w 1254"/>
              <a:gd name="T95" fmla="*/ 880 h 1257"/>
              <a:gd name="T96" fmla="*/ 245 w 1254"/>
              <a:gd name="T97" fmla="*/ 648 h 1257"/>
              <a:gd name="T98" fmla="*/ 118 w 1254"/>
              <a:gd name="T99" fmla="*/ 648 h 1257"/>
              <a:gd name="T100" fmla="*/ 113 w 1254"/>
              <a:gd name="T101" fmla="*/ 880 h 1257"/>
              <a:gd name="T102" fmla="*/ 0 w 1254"/>
              <a:gd name="T103" fmla="*/ 949 h 1257"/>
              <a:gd name="T104" fmla="*/ 362 w 1254"/>
              <a:gd name="T105" fmla="*/ 1257 h 1257"/>
              <a:gd name="T106" fmla="*/ 293 w 1254"/>
              <a:gd name="T107" fmla="*/ 880 h 1257"/>
              <a:gd name="T108" fmla="*/ 1142 w 1254"/>
              <a:gd name="T109" fmla="*/ 880 h 1257"/>
              <a:gd name="T110" fmla="*/ 1136 w 1254"/>
              <a:gd name="T111" fmla="*/ 648 h 1257"/>
              <a:gd name="T112" fmla="*/ 1009 w 1254"/>
              <a:gd name="T113" fmla="*/ 648 h 1257"/>
              <a:gd name="T114" fmla="*/ 1004 w 1254"/>
              <a:gd name="T115" fmla="*/ 880 h 1257"/>
              <a:gd name="T116" fmla="*/ 892 w 1254"/>
              <a:gd name="T117" fmla="*/ 949 h 1257"/>
              <a:gd name="T118" fmla="*/ 1254 w 1254"/>
              <a:gd name="T119" fmla="*/ 1257 h 1257"/>
              <a:gd name="T120" fmla="*/ 1185 w 1254"/>
              <a:gd name="T121" fmla="*/ 880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4" h="1257">
                <a:moveTo>
                  <a:pt x="965" y="496"/>
                </a:moveTo>
                <a:cubicBezTo>
                  <a:pt x="966" y="496"/>
                  <a:pt x="966" y="496"/>
                  <a:pt x="966" y="496"/>
                </a:cubicBezTo>
                <a:cubicBezTo>
                  <a:pt x="966" y="496"/>
                  <a:pt x="966" y="496"/>
                  <a:pt x="966" y="496"/>
                </a:cubicBezTo>
                <a:cubicBezTo>
                  <a:pt x="967" y="496"/>
                  <a:pt x="967" y="496"/>
                  <a:pt x="967" y="496"/>
                </a:cubicBezTo>
                <a:cubicBezTo>
                  <a:pt x="968" y="496"/>
                  <a:pt x="968" y="496"/>
                  <a:pt x="968" y="496"/>
                </a:cubicBezTo>
                <a:cubicBezTo>
                  <a:pt x="969" y="496"/>
                  <a:pt x="969" y="496"/>
                  <a:pt x="969" y="496"/>
                </a:cubicBezTo>
                <a:cubicBezTo>
                  <a:pt x="970" y="496"/>
                  <a:pt x="970" y="496"/>
                  <a:pt x="970" y="496"/>
                </a:cubicBezTo>
                <a:cubicBezTo>
                  <a:pt x="971" y="496"/>
                  <a:pt x="971" y="496"/>
                  <a:pt x="971" y="496"/>
                </a:cubicBezTo>
                <a:cubicBezTo>
                  <a:pt x="972" y="496"/>
                  <a:pt x="972" y="496"/>
                  <a:pt x="972" y="496"/>
                </a:cubicBezTo>
                <a:cubicBezTo>
                  <a:pt x="973" y="495"/>
                  <a:pt x="973" y="495"/>
                  <a:pt x="973" y="495"/>
                </a:cubicBezTo>
                <a:cubicBezTo>
                  <a:pt x="973" y="495"/>
                  <a:pt x="973" y="495"/>
                  <a:pt x="973" y="495"/>
                </a:cubicBezTo>
                <a:cubicBezTo>
                  <a:pt x="974" y="495"/>
                  <a:pt x="974" y="495"/>
                  <a:pt x="974" y="495"/>
                </a:cubicBezTo>
                <a:cubicBezTo>
                  <a:pt x="975" y="495"/>
                  <a:pt x="975" y="495"/>
                  <a:pt x="975" y="495"/>
                </a:cubicBezTo>
                <a:cubicBezTo>
                  <a:pt x="976" y="494"/>
                  <a:pt x="976" y="494"/>
                  <a:pt x="976" y="494"/>
                </a:cubicBezTo>
                <a:cubicBezTo>
                  <a:pt x="976" y="494"/>
                  <a:pt x="976" y="494"/>
                  <a:pt x="976" y="494"/>
                </a:cubicBezTo>
                <a:cubicBezTo>
                  <a:pt x="977" y="494"/>
                  <a:pt x="977" y="494"/>
                  <a:pt x="977" y="494"/>
                </a:cubicBezTo>
                <a:cubicBezTo>
                  <a:pt x="978" y="493"/>
                  <a:pt x="978" y="493"/>
                  <a:pt x="978" y="493"/>
                </a:cubicBezTo>
                <a:cubicBezTo>
                  <a:pt x="979" y="493"/>
                  <a:pt x="979" y="493"/>
                  <a:pt x="979" y="493"/>
                </a:cubicBezTo>
                <a:cubicBezTo>
                  <a:pt x="980" y="493"/>
                  <a:pt x="980" y="493"/>
                  <a:pt x="980" y="493"/>
                </a:cubicBezTo>
                <a:cubicBezTo>
                  <a:pt x="980" y="492"/>
                  <a:pt x="980" y="492"/>
                  <a:pt x="980" y="492"/>
                </a:cubicBezTo>
                <a:cubicBezTo>
                  <a:pt x="981" y="492"/>
                  <a:pt x="981" y="492"/>
                  <a:pt x="981" y="492"/>
                </a:cubicBezTo>
                <a:cubicBezTo>
                  <a:pt x="982" y="491"/>
                  <a:pt x="982" y="491"/>
                  <a:pt x="982" y="491"/>
                </a:cubicBezTo>
                <a:cubicBezTo>
                  <a:pt x="983" y="491"/>
                  <a:pt x="983" y="491"/>
                  <a:pt x="983" y="491"/>
                </a:cubicBezTo>
                <a:cubicBezTo>
                  <a:pt x="983" y="490"/>
                  <a:pt x="983" y="490"/>
                  <a:pt x="983" y="490"/>
                </a:cubicBezTo>
                <a:cubicBezTo>
                  <a:pt x="984" y="490"/>
                  <a:pt x="984" y="490"/>
                  <a:pt x="984" y="490"/>
                </a:cubicBezTo>
                <a:cubicBezTo>
                  <a:pt x="985" y="489"/>
                  <a:pt x="985" y="489"/>
                  <a:pt x="985" y="489"/>
                </a:cubicBezTo>
                <a:cubicBezTo>
                  <a:pt x="986" y="489"/>
                  <a:pt x="986" y="489"/>
                  <a:pt x="986" y="489"/>
                </a:cubicBezTo>
                <a:cubicBezTo>
                  <a:pt x="986" y="488"/>
                  <a:pt x="986" y="488"/>
                  <a:pt x="986" y="488"/>
                </a:cubicBezTo>
                <a:cubicBezTo>
                  <a:pt x="987" y="488"/>
                  <a:pt x="987" y="488"/>
                  <a:pt x="987" y="488"/>
                </a:cubicBezTo>
                <a:cubicBezTo>
                  <a:pt x="987" y="487"/>
                  <a:pt x="987" y="487"/>
                  <a:pt x="987" y="487"/>
                </a:cubicBezTo>
                <a:cubicBezTo>
                  <a:pt x="988" y="486"/>
                  <a:pt x="988" y="486"/>
                  <a:pt x="988" y="486"/>
                </a:cubicBezTo>
                <a:cubicBezTo>
                  <a:pt x="988" y="486"/>
                  <a:pt x="988" y="486"/>
                  <a:pt x="988" y="486"/>
                </a:cubicBezTo>
                <a:cubicBezTo>
                  <a:pt x="989" y="485"/>
                  <a:pt x="989" y="485"/>
                  <a:pt x="989" y="485"/>
                </a:cubicBezTo>
                <a:cubicBezTo>
                  <a:pt x="990" y="485"/>
                  <a:pt x="990" y="485"/>
                  <a:pt x="990" y="485"/>
                </a:cubicBezTo>
                <a:cubicBezTo>
                  <a:pt x="991" y="484"/>
                  <a:pt x="991" y="484"/>
                  <a:pt x="991" y="484"/>
                </a:cubicBezTo>
                <a:cubicBezTo>
                  <a:pt x="991" y="484"/>
                  <a:pt x="991" y="484"/>
                  <a:pt x="991" y="484"/>
                </a:cubicBezTo>
                <a:cubicBezTo>
                  <a:pt x="996" y="478"/>
                  <a:pt x="999" y="470"/>
                  <a:pt x="999" y="462"/>
                </a:cubicBezTo>
                <a:cubicBezTo>
                  <a:pt x="999" y="35"/>
                  <a:pt x="999" y="35"/>
                  <a:pt x="999" y="35"/>
                </a:cubicBezTo>
                <a:cubicBezTo>
                  <a:pt x="999" y="15"/>
                  <a:pt x="983" y="0"/>
                  <a:pt x="964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52" y="0"/>
                  <a:pt x="137" y="15"/>
                  <a:pt x="137" y="35"/>
                </a:cubicBezTo>
                <a:cubicBezTo>
                  <a:pt x="137" y="462"/>
                  <a:pt x="137" y="462"/>
                  <a:pt x="137" y="462"/>
                </a:cubicBezTo>
                <a:cubicBezTo>
                  <a:pt x="137" y="472"/>
                  <a:pt x="141" y="481"/>
                  <a:pt x="148" y="487"/>
                </a:cubicBezTo>
                <a:cubicBezTo>
                  <a:pt x="148" y="487"/>
                  <a:pt x="148" y="487"/>
                  <a:pt x="148" y="487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49" y="489"/>
                  <a:pt x="149" y="489"/>
                  <a:pt x="149" y="489"/>
                </a:cubicBezTo>
                <a:cubicBezTo>
                  <a:pt x="151" y="489"/>
                  <a:pt x="151" y="489"/>
                  <a:pt x="151" y="489"/>
                </a:cubicBezTo>
                <a:cubicBezTo>
                  <a:pt x="151" y="490"/>
                  <a:pt x="151" y="490"/>
                  <a:pt x="151" y="490"/>
                </a:cubicBezTo>
                <a:cubicBezTo>
                  <a:pt x="152" y="490"/>
                  <a:pt x="152" y="490"/>
                  <a:pt x="152" y="490"/>
                </a:cubicBezTo>
                <a:cubicBezTo>
                  <a:pt x="152" y="491"/>
                  <a:pt x="152" y="491"/>
                  <a:pt x="152" y="491"/>
                </a:cubicBezTo>
                <a:cubicBezTo>
                  <a:pt x="153" y="491"/>
                  <a:pt x="153" y="491"/>
                  <a:pt x="153" y="491"/>
                </a:cubicBezTo>
                <a:cubicBezTo>
                  <a:pt x="154" y="492"/>
                  <a:pt x="154" y="492"/>
                  <a:pt x="154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156" y="493"/>
                  <a:pt x="156" y="493"/>
                  <a:pt x="156" y="493"/>
                </a:cubicBezTo>
                <a:cubicBezTo>
                  <a:pt x="157" y="493"/>
                  <a:pt x="157" y="493"/>
                  <a:pt x="157" y="493"/>
                </a:cubicBezTo>
                <a:cubicBezTo>
                  <a:pt x="158" y="494"/>
                  <a:pt x="158" y="494"/>
                  <a:pt x="158" y="494"/>
                </a:cubicBezTo>
                <a:cubicBezTo>
                  <a:pt x="159" y="494"/>
                  <a:pt x="159" y="494"/>
                  <a:pt x="159" y="494"/>
                </a:cubicBezTo>
                <a:cubicBezTo>
                  <a:pt x="160" y="494"/>
                  <a:pt x="160" y="494"/>
                  <a:pt x="160" y="494"/>
                </a:cubicBezTo>
                <a:cubicBezTo>
                  <a:pt x="160" y="495"/>
                  <a:pt x="160" y="495"/>
                  <a:pt x="160" y="495"/>
                </a:cubicBezTo>
                <a:cubicBezTo>
                  <a:pt x="161" y="495"/>
                  <a:pt x="161" y="495"/>
                  <a:pt x="161" y="495"/>
                </a:cubicBezTo>
                <a:cubicBezTo>
                  <a:pt x="162" y="495"/>
                  <a:pt x="162" y="495"/>
                  <a:pt x="162" y="495"/>
                </a:cubicBezTo>
                <a:cubicBezTo>
                  <a:pt x="163" y="495"/>
                  <a:pt x="163" y="495"/>
                  <a:pt x="163" y="495"/>
                </a:cubicBezTo>
                <a:cubicBezTo>
                  <a:pt x="164" y="495"/>
                  <a:pt x="164" y="495"/>
                  <a:pt x="164" y="495"/>
                </a:cubicBezTo>
                <a:cubicBezTo>
                  <a:pt x="164" y="496"/>
                  <a:pt x="164" y="496"/>
                  <a:pt x="164" y="496"/>
                </a:cubicBezTo>
                <a:cubicBezTo>
                  <a:pt x="165" y="496"/>
                  <a:pt x="165" y="496"/>
                  <a:pt x="165" y="496"/>
                </a:cubicBezTo>
                <a:cubicBezTo>
                  <a:pt x="166" y="496"/>
                  <a:pt x="166" y="496"/>
                  <a:pt x="166" y="496"/>
                </a:cubicBezTo>
                <a:cubicBezTo>
                  <a:pt x="167" y="496"/>
                  <a:pt x="167" y="496"/>
                  <a:pt x="167" y="496"/>
                </a:cubicBezTo>
                <a:cubicBezTo>
                  <a:pt x="299" y="496"/>
                  <a:pt x="299" y="496"/>
                  <a:pt x="299" y="496"/>
                </a:cubicBezTo>
                <a:cubicBezTo>
                  <a:pt x="299" y="496"/>
                  <a:pt x="299" y="496"/>
                  <a:pt x="299" y="496"/>
                </a:cubicBezTo>
                <a:cubicBezTo>
                  <a:pt x="436" y="726"/>
                  <a:pt x="436" y="726"/>
                  <a:pt x="436" y="726"/>
                </a:cubicBezTo>
                <a:cubicBezTo>
                  <a:pt x="436" y="496"/>
                  <a:pt x="436" y="496"/>
                  <a:pt x="436" y="496"/>
                </a:cubicBezTo>
                <a:cubicBezTo>
                  <a:pt x="964" y="496"/>
                  <a:pt x="964" y="496"/>
                  <a:pt x="964" y="496"/>
                </a:cubicBezTo>
                <a:lnTo>
                  <a:pt x="965" y="496"/>
                </a:lnTo>
                <a:close/>
                <a:moveTo>
                  <a:pt x="395" y="280"/>
                </a:moveTo>
                <a:cubicBezTo>
                  <a:pt x="371" y="280"/>
                  <a:pt x="351" y="261"/>
                  <a:pt x="351" y="236"/>
                </a:cubicBezTo>
                <a:cubicBezTo>
                  <a:pt x="351" y="212"/>
                  <a:pt x="371" y="192"/>
                  <a:pt x="395" y="192"/>
                </a:cubicBezTo>
                <a:cubicBezTo>
                  <a:pt x="420" y="192"/>
                  <a:pt x="439" y="212"/>
                  <a:pt x="439" y="236"/>
                </a:cubicBezTo>
                <a:cubicBezTo>
                  <a:pt x="439" y="261"/>
                  <a:pt x="420" y="280"/>
                  <a:pt x="395" y="280"/>
                </a:cubicBezTo>
                <a:close/>
                <a:moveTo>
                  <a:pt x="513" y="280"/>
                </a:moveTo>
                <a:cubicBezTo>
                  <a:pt x="488" y="280"/>
                  <a:pt x="469" y="261"/>
                  <a:pt x="469" y="236"/>
                </a:cubicBezTo>
                <a:cubicBezTo>
                  <a:pt x="469" y="212"/>
                  <a:pt x="488" y="192"/>
                  <a:pt x="513" y="192"/>
                </a:cubicBezTo>
                <a:cubicBezTo>
                  <a:pt x="537" y="192"/>
                  <a:pt x="557" y="212"/>
                  <a:pt x="557" y="236"/>
                </a:cubicBezTo>
                <a:cubicBezTo>
                  <a:pt x="557" y="261"/>
                  <a:pt x="537" y="280"/>
                  <a:pt x="513" y="280"/>
                </a:cubicBezTo>
                <a:close/>
                <a:moveTo>
                  <a:pt x="630" y="280"/>
                </a:moveTo>
                <a:cubicBezTo>
                  <a:pt x="606" y="280"/>
                  <a:pt x="586" y="261"/>
                  <a:pt x="586" y="236"/>
                </a:cubicBezTo>
                <a:cubicBezTo>
                  <a:pt x="586" y="212"/>
                  <a:pt x="606" y="192"/>
                  <a:pt x="630" y="192"/>
                </a:cubicBezTo>
                <a:cubicBezTo>
                  <a:pt x="655" y="192"/>
                  <a:pt x="674" y="212"/>
                  <a:pt x="674" y="236"/>
                </a:cubicBezTo>
                <a:cubicBezTo>
                  <a:pt x="674" y="261"/>
                  <a:pt x="655" y="280"/>
                  <a:pt x="630" y="280"/>
                </a:cubicBezTo>
                <a:close/>
                <a:moveTo>
                  <a:pt x="748" y="280"/>
                </a:moveTo>
                <a:cubicBezTo>
                  <a:pt x="724" y="280"/>
                  <a:pt x="704" y="261"/>
                  <a:pt x="704" y="236"/>
                </a:cubicBezTo>
                <a:cubicBezTo>
                  <a:pt x="704" y="212"/>
                  <a:pt x="724" y="192"/>
                  <a:pt x="748" y="192"/>
                </a:cubicBezTo>
                <a:cubicBezTo>
                  <a:pt x="772" y="192"/>
                  <a:pt x="792" y="212"/>
                  <a:pt x="792" y="236"/>
                </a:cubicBezTo>
                <a:cubicBezTo>
                  <a:pt x="792" y="261"/>
                  <a:pt x="772" y="280"/>
                  <a:pt x="748" y="280"/>
                </a:cubicBezTo>
                <a:close/>
                <a:moveTo>
                  <a:pt x="293" y="880"/>
                </a:moveTo>
                <a:cubicBezTo>
                  <a:pt x="250" y="880"/>
                  <a:pt x="250" y="880"/>
                  <a:pt x="250" y="880"/>
                </a:cubicBezTo>
                <a:cubicBezTo>
                  <a:pt x="289" y="856"/>
                  <a:pt x="315" y="814"/>
                  <a:pt x="315" y="765"/>
                </a:cubicBezTo>
                <a:cubicBezTo>
                  <a:pt x="315" y="715"/>
                  <a:pt x="287" y="671"/>
                  <a:pt x="245" y="648"/>
                </a:cubicBezTo>
                <a:cubicBezTo>
                  <a:pt x="226" y="638"/>
                  <a:pt x="204" y="632"/>
                  <a:pt x="181" y="632"/>
                </a:cubicBezTo>
                <a:cubicBezTo>
                  <a:pt x="158" y="632"/>
                  <a:pt x="137" y="638"/>
                  <a:pt x="118" y="648"/>
                </a:cubicBezTo>
                <a:cubicBezTo>
                  <a:pt x="76" y="671"/>
                  <a:pt x="48" y="715"/>
                  <a:pt x="48" y="765"/>
                </a:cubicBezTo>
                <a:cubicBezTo>
                  <a:pt x="48" y="814"/>
                  <a:pt x="74" y="856"/>
                  <a:pt x="113" y="880"/>
                </a:cubicBezTo>
                <a:cubicBezTo>
                  <a:pt x="70" y="880"/>
                  <a:pt x="70" y="880"/>
                  <a:pt x="70" y="880"/>
                </a:cubicBezTo>
                <a:cubicBezTo>
                  <a:pt x="31" y="880"/>
                  <a:pt x="0" y="911"/>
                  <a:pt x="0" y="949"/>
                </a:cubicBezTo>
                <a:cubicBezTo>
                  <a:pt x="0" y="1257"/>
                  <a:pt x="0" y="1257"/>
                  <a:pt x="0" y="1257"/>
                </a:cubicBezTo>
                <a:cubicBezTo>
                  <a:pt x="362" y="1257"/>
                  <a:pt x="362" y="1257"/>
                  <a:pt x="362" y="1257"/>
                </a:cubicBezTo>
                <a:cubicBezTo>
                  <a:pt x="362" y="949"/>
                  <a:pt x="362" y="949"/>
                  <a:pt x="362" y="949"/>
                </a:cubicBezTo>
                <a:cubicBezTo>
                  <a:pt x="362" y="911"/>
                  <a:pt x="331" y="880"/>
                  <a:pt x="293" y="880"/>
                </a:cubicBezTo>
                <a:close/>
                <a:moveTo>
                  <a:pt x="1185" y="880"/>
                </a:moveTo>
                <a:cubicBezTo>
                  <a:pt x="1142" y="880"/>
                  <a:pt x="1142" y="880"/>
                  <a:pt x="1142" y="880"/>
                </a:cubicBezTo>
                <a:cubicBezTo>
                  <a:pt x="1180" y="856"/>
                  <a:pt x="1206" y="814"/>
                  <a:pt x="1206" y="765"/>
                </a:cubicBezTo>
                <a:cubicBezTo>
                  <a:pt x="1206" y="715"/>
                  <a:pt x="1178" y="671"/>
                  <a:pt x="1136" y="648"/>
                </a:cubicBezTo>
                <a:cubicBezTo>
                  <a:pt x="1118" y="638"/>
                  <a:pt x="1096" y="632"/>
                  <a:pt x="1073" y="632"/>
                </a:cubicBezTo>
                <a:cubicBezTo>
                  <a:pt x="1050" y="632"/>
                  <a:pt x="1028" y="638"/>
                  <a:pt x="1009" y="648"/>
                </a:cubicBezTo>
                <a:cubicBezTo>
                  <a:pt x="968" y="671"/>
                  <a:pt x="940" y="715"/>
                  <a:pt x="940" y="765"/>
                </a:cubicBezTo>
                <a:cubicBezTo>
                  <a:pt x="940" y="814"/>
                  <a:pt x="965" y="856"/>
                  <a:pt x="1004" y="880"/>
                </a:cubicBezTo>
                <a:cubicBezTo>
                  <a:pt x="961" y="880"/>
                  <a:pt x="961" y="880"/>
                  <a:pt x="961" y="880"/>
                </a:cubicBezTo>
                <a:cubicBezTo>
                  <a:pt x="923" y="880"/>
                  <a:pt x="892" y="911"/>
                  <a:pt x="892" y="949"/>
                </a:cubicBezTo>
                <a:cubicBezTo>
                  <a:pt x="892" y="1257"/>
                  <a:pt x="892" y="1257"/>
                  <a:pt x="892" y="1257"/>
                </a:cubicBezTo>
                <a:cubicBezTo>
                  <a:pt x="1254" y="1257"/>
                  <a:pt x="1254" y="1257"/>
                  <a:pt x="1254" y="1257"/>
                </a:cubicBezTo>
                <a:cubicBezTo>
                  <a:pt x="1254" y="949"/>
                  <a:pt x="1254" y="949"/>
                  <a:pt x="1254" y="949"/>
                </a:cubicBezTo>
                <a:cubicBezTo>
                  <a:pt x="1254" y="911"/>
                  <a:pt x="1223" y="880"/>
                  <a:pt x="1185" y="8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grpSp>
        <p:nvGrpSpPr>
          <p:cNvPr id="18" name="组合 81"/>
          <p:cNvGrpSpPr>
            <a:grpSpLocks noChangeAspect="1"/>
          </p:cNvGrpSpPr>
          <p:nvPr/>
        </p:nvGrpSpPr>
        <p:grpSpPr>
          <a:xfrm>
            <a:off x="2943780" y="4933069"/>
            <a:ext cx="442697" cy="338699"/>
            <a:chOff x="7778750" y="5083175"/>
            <a:chExt cx="668338" cy="511176"/>
          </a:xfrm>
          <a:solidFill>
            <a:schemeClr val="accent1"/>
          </a:solidFill>
        </p:grpSpPr>
        <p:sp>
          <p:nvSpPr>
            <p:cNvPr id="19" name="Freeform 28"/>
            <p:cNvSpPr/>
            <p:nvPr/>
          </p:nvSpPr>
          <p:spPr bwMode="auto">
            <a:xfrm>
              <a:off x="7778750" y="5083175"/>
              <a:ext cx="438150" cy="511175"/>
            </a:xfrm>
            <a:custGeom>
              <a:avLst/>
              <a:gdLst>
                <a:gd name="T0" fmla="*/ 93 w 186"/>
                <a:gd name="T1" fmla="*/ 0 h 217"/>
                <a:gd name="T2" fmla="*/ 59 w 186"/>
                <a:gd name="T3" fmla="*/ 34 h 217"/>
                <a:gd name="T4" fmla="*/ 72 w 186"/>
                <a:gd name="T5" fmla="*/ 60 h 217"/>
                <a:gd name="T6" fmla="*/ 12 w 186"/>
                <a:gd name="T7" fmla="*/ 152 h 217"/>
                <a:gd name="T8" fmla="*/ 19 w 186"/>
                <a:gd name="T9" fmla="*/ 155 h 217"/>
                <a:gd name="T10" fmla="*/ 57 w 186"/>
                <a:gd name="T11" fmla="*/ 121 h 217"/>
                <a:gd name="T12" fmla="*/ 39 w 186"/>
                <a:gd name="T13" fmla="*/ 217 h 217"/>
                <a:gd name="T14" fmla="*/ 70 w 186"/>
                <a:gd name="T15" fmla="*/ 217 h 217"/>
                <a:gd name="T16" fmla="*/ 93 w 186"/>
                <a:gd name="T17" fmla="*/ 177 h 217"/>
                <a:gd name="T18" fmla="*/ 116 w 186"/>
                <a:gd name="T19" fmla="*/ 217 h 217"/>
                <a:gd name="T20" fmla="*/ 146 w 186"/>
                <a:gd name="T21" fmla="*/ 217 h 217"/>
                <a:gd name="T22" fmla="*/ 129 w 186"/>
                <a:gd name="T23" fmla="*/ 121 h 217"/>
                <a:gd name="T24" fmla="*/ 167 w 186"/>
                <a:gd name="T25" fmla="*/ 155 h 217"/>
                <a:gd name="T26" fmla="*/ 174 w 186"/>
                <a:gd name="T27" fmla="*/ 152 h 217"/>
                <a:gd name="T28" fmla="*/ 114 w 186"/>
                <a:gd name="T29" fmla="*/ 60 h 217"/>
                <a:gd name="T30" fmla="*/ 126 w 186"/>
                <a:gd name="T31" fmla="*/ 34 h 217"/>
                <a:gd name="T32" fmla="*/ 93 w 186"/>
                <a:gd name="T3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217">
                  <a:moveTo>
                    <a:pt x="93" y="0"/>
                  </a:moveTo>
                  <a:cubicBezTo>
                    <a:pt x="74" y="0"/>
                    <a:pt x="59" y="15"/>
                    <a:pt x="59" y="34"/>
                  </a:cubicBezTo>
                  <a:cubicBezTo>
                    <a:pt x="59" y="44"/>
                    <a:pt x="64" y="54"/>
                    <a:pt x="72" y="60"/>
                  </a:cubicBezTo>
                  <a:cubicBezTo>
                    <a:pt x="38" y="72"/>
                    <a:pt x="0" y="140"/>
                    <a:pt x="12" y="152"/>
                  </a:cubicBezTo>
                  <a:cubicBezTo>
                    <a:pt x="14" y="154"/>
                    <a:pt x="17" y="155"/>
                    <a:pt x="19" y="155"/>
                  </a:cubicBezTo>
                  <a:cubicBezTo>
                    <a:pt x="30" y="155"/>
                    <a:pt x="45" y="138"/>
                    <a:pt x="57" y="121"/>
                  </a:cubicBezTo>
                  <a:cubicBezTo>
                    <a:pt x="49" y="153"/>
                    <a:pt x="42" y="188"/>
                    <a:pt x="39" y="217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70" y="200"/>
                    <a:pt x="81" y="177"/>
                    <a:pt x="93" y="177"/>
                  </a:cubicBezTo>
                  <a:cubicBezTo>
                    <a:pt x="105" y="177"/>
                    <a:pt x="115" y="200"/>
                    <a:pt x="11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3" y="188"/>
                    <a:pt x="137" y="153"/>
                    <a:pt x="129" y="121"/>
                  </a:cubicBezTo>
                  <a:cubicBezTo>
                    <a:pt x="141" y="138"/>
                    <a:pt x="156" y="155"/>
                    <a:pt x="167" y="155"/>
                  </a:cubicBezTo>
                  <a:cubicBezTo>
                    <a:pt x="169" y="155"/>
                    <a:pt x="171" y="154"/>
                    <a:pt x="174" y="152"/>
                  </a:cubicBezTo>
                  <a:cubicBezTo>
                    <a:pt x="186" y="140"/>
                    <a:pt x="148" y="72"/>
                    <a:pt x="114" y="60"/>
                  </a:cubicBezTo>
                  <a:cubicBezTo>
                    <a:pt x="122" y="54"/>
                    <a:pt x="126" y="44"/>
                    <a:pt x="126" y="34"/>
                  </a:cubicBezTo>
                  <a:cubicBezTo>
                    <a:pt x="126" y="15"/>
                    <a:pt x="111" y="0"/>
                    <a:pt x="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8191500" y="5294313"/>
              <a:ext cx="255588" cy="300038"/>
            </a:xfrm>
            <a:custGeom>
              <a:avLst/>
              <a:gdLst>
                <a:gd name="T0" fmla="*/ 55 w 109"/>
                <a:gd name="T1" fmla="*/ 0 h 127"/>
                <a:gd name="T2" fmla="*/ 35 w 109"/>
                <a:gd name="T3" fmla="*/ 19 h 127"/>
                <a:gd name="T4" fmla="*/ 42 w 109"/>
                <a:gd name="T5" fmla="*/ 35 h 127"/>
                <a:gd name="T6" fmla="*/ 7 w 109"/>
                <a:gd name="T7" fmla="*/ 89 h 127"/>
                <a:gd name="T8" fmla="*/ 11 w 109"/>
                <a:gd name="T9" fmla="*/ 91 h 127"/>
                <a:gd name="T10" fmla="*/ 33 w 109"/>
                <a:gd name="T11" fmla="*/ 71 h 127"/>
                <a:gd name="T12" fmla="*/ 23 w 109"/>
                <a:gd name="T13" fmla="*/ 127 h 127"/>
                <a:gd name="T14" fmla="*/ 41 w 109"/>
                <a:gd name="T15" fmla="*/ 127 h 127"/>
                <a:gd name="T16" fmla="*/ 55 w 109"/>
                <a:gd name="T17" fmla="*/ 104 h 127"/>
                <a:gd name="T18" fmla="*/ 68 w 109"/>
                <a:gd name="T19" fmla="*/ 127 h 127"/>
                <a:gd name="T20" fmla="*/ 86 w 109"/>
                <a:gd name="T21" fmla="*/ 127 h 127"/>
                <a:gd name="T22" fmla="*/ 76 w 109"/>
                <a:gd name="T23" fmla="*/ 71 h 127"/>
                <a:gd name="T24" fmla="*/ 98 w 109"/>
                <a:gd name="T25" fmla="*/ 91 h 127"/>
                <a:gd name="T26" fmla="*/ 102 w 109"/>
                <a:gd name="T27" fmla="*/ 89 h 127"/>
                <a:gd name="T28" fmla="*/ 67 w 109"/>
                <a:gd name="T29" fmla="*/ 35 h 127"/>
                <a:gd name="T30" fmla="*/ 74 w 109"/>
                <a:gd name="T31" fmla="*/ 19 h 127"/>
                <a:gd name="T32" fmla="*/ 55 w 109"/>
                <a:gd name="T3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7">
                  <a:moveTo>
                    <a:pt x="55" y="0"/>
                  </a:moveTo>
                  <a:cubicBezTo>
                    <a:pt x="44" y="0"/>
                    <a:pt x="35" y="9"/>
                    <a:pt x="35" y="19"/>
                  </a:cubicBezTo>
                  <a:cubicBezTo>
                    <a:pt x="35" y="26"/>
                    <a:pt x="38" y="31"/>
                    <a:pt x="42" y="35"/>
                  </a:cubicBezTo>
                  <a:cubicBezTo>
                    <a:pt x="22" y="42"/>
                    <a:pt x="0" y="82"/>
                    <a:pt x="7" y="89"/>
                  </a:cubicBezTo>
                  <a:cubicBezTo>
                    <a:pt x="8" y="90"/>
                    <a:pt x="10" y="91"/>
                    <a:pt x="11" y="91"/>
                  </a:cubicBezTo>
                  <a:cubicBezTo>
                    <a:pt x="18" y="91"/>
                    <a:pt x="26" y="80"/>
                    <a:pt x="33" y="71"/>
                  </a:cubicBezTo>
                  <a:cubicBezTo>
                    <a:pt x="29" y="89"/>
                    <a:pt x="25" y="110"/>
                    <a:pt x="23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17"/>
                    <a:pt x="48" y="104"/>
                    <a:pt x="55" y="104"/>
                  </a:cubicBezTo>
                  <a:cubicBezTo>
                    <a:pt x="61" y="104"/>
                    <a:pt x="68" y="117"/>
                    <a:pt x="68" y="127"/>
                  </a:cubicBezTo>
                  <a:cubicBezTo>
                    <a:pt x="86" y="127"/>
                    <a:pt x="86" y="127"/>
                    <a:pt x="86" y="127"/>
                  </a:cubicBezTo>
                  <a:cubicBezTo>
                    <a:pt x="84" y="110"/>
                    <a:pt x="80" y="89"/>
                    <a:pt x="76" y="71"/>
                  </a:cubicBezTo>
                  <a:cubicBezTo>
                    <a:pt x="83" y="80"/>
                    <a:pt x="91" y="91"/>
                    <a:pt x="98" y="91"/>
                  </a:cubicBezTo>
                  <a:cubicBezTo>
                    <a:pt x="99" y="91"/>
                    <a:pt x="101" y="90"/>
                    <a:pt x="102" y="89"/>
                  </a:cubicBezTo>
                  <a:cubicBezTo>
                    <a:pt x="109" y="82"/>
                    <a:pt x="87" y="42"/>
                    <a:pt x="67" y="35"/>
                  </a:cubicBezTo>
                  <a:cubicBezTo>
                    <a:pt x="71" y="31"/>
                    <a:pt x="74" y="26"/>
                    <a:pt x="74" y="19"/>
                  </a:cubicBezTo>
                  <a:cubicBezTo>
                    <a:pt x="74" y="9"/>
                    <a:pt x="65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1" name="组合 84"/>
          <p:cNvGrpSpPr>
            <a:grpSpLocks noChangeAspect="1"/>
          </p:cNvGrpSpPr>
          <p:nvPr/>
        </p:nvGrpSpPr>
        <p:grpSpPr>
          <a:xfrm>
            <a:off x="2967903" y="3754605"/>
            <a:ext cx="505939" cy="437504"/>
            <a:chOff x="4456113" y="6981826"/>
            <a:chExt cx="433387" cy="374650"/>
          </a:xfrm>
          <a:solidFill>
            <a:schemeClr val="accent1">
              <a:lumMod val="75000"/>
            </a:schemeClr>
          </a:solidFill>
        </p:grpSpPr>
        <p:sp>
          <p:nvSpPr>
            <p:cNvPr id="22" name="Freeform 27"/>
            <p:cNvSpPr>
              <a:spLocks noEditPoints="1"/>
            </p:cNvSpPr>
            <p:nvPr/>
          </p:nvSpPr>
          <p:spPr bwMode="auto">
            <a:xfrm>
              <a:off x="4456113" y="6981826"/>
              <a:ext cx="306387" cy="374650"/>
            </a:xfrm>
            <a:custGeom>
              <a:avLst/>
              <a:gdLst>
                <a:gd name="T0" fmla="*/ 67 w 96"/>
                <a:gd name="T1" fmla="*/ 48 h 119"/>
                <a:gd name="T2" fmla="*/ 76 w 96"/>
                <a:gd name="T3" fmla="*/ 28 h 119"/>
                <a:gd name="T4" fmla="*/ 48 w 96"/>
                <a:gd name="T5" fmla="*/ 0 h 119"/>
                <a:gd name="T6" fmla="*/ 20 w 96"/>
                <a:gd name="T7" fmla="*/ 28 h 119"/>
                <a:gd name="T8" fmla="*/ 29 w 96"/>
                <a:gd name="T9" fmla="*/ 48 h 119"/>
                <a:gd name="T10" fmla="*/ 0 w 96"/>
                <a:gd name="T11" fmla="*/ 92 h 119"/>
                <a:gd name="T12" fmla="*/ 0 w 96"/>
                <a:gd name="T13" fmla="*/ 119 h 119"/>
                <a:gd name="T14" fmla="*/ 96 w 96"/>
                <a:gd name="T15" fmla="*/ 119 h 119"/>
                <a:gd name="T16" fmla="*/ 96 w 96"/>
                <a:gd name="T17" fmla="*/ 92 h 119"/>
                <a:gd name="T18" fmla="*/ 67 w 96"/>
                <a:gd name="T19" fmla="*/ 48 h 119"/>
                <a:gd name="T20" fmla="*/ 27 w 96"/>
                <a:gd name="T21" fmla="*/ 28 h 119"/>
                <a:gd name="T22" fmla="*/ 48 w 96"/>
                <a:gd name="T23" fmla="*/ 8 h 119"/>
                <a:gd name="T24" fmla="*/ 69 w 96"/>
                <a:gd name="T25" fmla="*/ 28 h 119"/>
                <a:gd name="T26" fmla="*/ 59 w 96"/>
                <a:gd name="T27" fmla="*/ 46 h 119"/>
                <a:gd name="T28" fmla="*/ 48 w 96"/>
                <a:gd name="T29" fmla="*/ 49 h 119"/>
                <a:gd name="T30" fmla="*/ 37 w 96"/>
                <a:gd name="T31" fmla="*/ 46 h 119"/>
                <a:gd name="T32" fmla="*/ 27 w 96"/>
                <a:gd name="T33" fmla="*/ 28 h 119"/>
                <a:gd name="T34" fmla="*/ 83 w 96"/>
                <a:gd name="T35" fmla="*/ 107 h 119"/>
                <a:gd name="T36" fmla="*/ 13 w 96"/>
                <a:gd name="T37" fmla="*/ 107 h 119"/>
                <a:gd name="T38" fmla="*/ 13 w 96"/>
                <a:gd name="T39" fmla="*/ 92 h 119"/>
                <a:gd name="T40" fmla="*/ 48 w 96"/>
                <a:gd name="T41" fmla="*/ 57 h 119"/>
                <a:gd name="T42" fmla="*/ 83 w 96"/>
                <a:gd name="T43" fmla="*/ 92 h 119"/>
                <a:gd name="T44" fmla="*/ 83 w 96"/>
                <a:gd name="T45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119">
                  <a:moveTo>
                    <a:pt x="67" y="48"/>
                  </a:moveTo>
                  <a:cubicBezTo>
                    <a:pt x="73" y="43"/>
                    <a:pt x="76" y="36"/>
                    <a:pt x="76" y="28"/>
                  </a:cubicBezTo>
                  <a:cubicBezTo>
                    <a:pt x="76" y="13"/>
                    <a:pt x="63" y="0"/>
                    <a:pt x="48" y="0"/>
                  </a:cubicBezTo>
                  <a:cubicBezTo>
                    <a:pt x="33" y="0"/>
                    <a:pt x="20" y="13"/>
                    <a:pt x="20" y="28"/>
                  </a:cubicBezTo>
                  <a:cubicBezTo>
                    <a:pt x="20" y="36"/>
                    <a:pt x="24" y="43"/>
                    <a:pt x="29" y="48"/>
                  </a:cubicBezTo>
                  <a:cubicBezTo>
                    <a:pt x="12" y="56"/>
                    <a:pt x="0" y="73"/>
                    <a:pt x="0" y="9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73"/>
                    <a:pt x="84" y="56"/>
                    <a:pt x="67" y="48"/>
                  </a:cubicBezTo>
                  <a:moveTo>
                    <a:pt x="27" y="28"/>
                  </a:moveTo>
                  <a:cubicBezTo>
                    <a:pt x="27" y="17"/>
                    <a:pt x="37" y="8"/>
                    <a:pt x="48" y="8"/>
                  </a:cubicBezTo>
                  <a:cubicBezTo>
                    <a:pt x="59" y="8"/>
                    <a:pt x="69" y="17"/>
                    <a:pt x="69" y="28"/>
                  </a:cubicBezTo>
                  <a:cubicBezTo>
                    <a:pt x="69" y="36"/>
                    <a:pt x="65" y="42"/>
                    <a:pt x="59" y="46"/>
                  </a:cubicBezTo>
                  <a:cubicBezTo>
                    <a:pt x="56" y="48"/>
                    <a:pt x="52" y="49"/>
                    <a:pt x="48" y="49"/>
                  </a:cubicBezTo>
                  <a:cubicBezTo>
                    <a:pt x="44" y="49"/>
                    <a:pt x="40" y="48"/>
                    <a:pt x="37" y="46"/>
                  </a:cubicBezTo>
                  <a:cubicBezTo>
                    <a:pt x="31" y="42"/>
                    <a:pt x="27" y="36"/>
                    <a:pt x="27" y="28"/>
                  </a:cubicBezTo>
                  <a:moveTo>
                    <a:pt x="83" y="10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73"/>
                    <a:pt x="29" y="57"/>
                    <a:pt x="48" y="57"/>
                  </a:cubicBezTo>
                  <a:cubicBezTo>
                    <a:pt x="68" y="57"/>
                    <a:pt x="83" y="73"/>
                    <a:pt x="83" y="92"/>
                  </a:cubicBezTo>
                  <a:lnTo>
                    <a:pt x="8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4749800" y="6988176"/>
              <a:ext cx="139700" cy="195263"/>
            </a:xfrm>
            <a:custGeom>
              <a:avLst/>
              <a:gdLst>
                <a:gd name="T0" fmla="*/ 22 w 44"/>
                <a:gd name="T1" fmla="*/ 62 h 62"/>
                <a:gd name="T2" fmla="*/ 19 w 44"/>
                <a:gd name="T3" fmla="*/ 58 h 62"/>
                <a:gd name="T4" fmla="*/ 19 w 44"/>
                <a:gd name="T5" fmla="*/ 37 h 62"/>
                <a:gd name="T6" fmla="*/ 22 w 44"/>
                <a:gd name="T7" fmla="*/ 37 h 62"/>
                <a:gd name="T8" fmla="*/ 37 w 44"/>
                <a:gd name="T9" fmla="*/ 22 h 62"/>
                <a:gd name="T10" fmla="*/ 22 w 44"/>
                <a:gd name="T11" fmla="*/ 7 h 62"/>
                <a:gd name="T12" fmla="*/ 8 w 44"/>
                <a:gd name="T13" fmla="*/ 22 h 62"/>
                <a:gd name="T14" fmla="*/ 4 w 44"/>
                <a:gd name="T15" fmla="*/ 26 h 62"/>
                <a:gd name="T16" fmla="*/ 0 w 44"/>
                <a:gd name="T17" fmla="*/ 22 h 62"/>
                <a:gd name="T18" fmla="*/ 22 w 44"/>
                <a:gd name="T19" fmla="*/ 0 h 62"/>
                <a:gd name="T20" fmla="*/ 44 w 44"/>
                <a:gd name="T21" fmla="*/ 22 h 62"/>
                <a:gd name="T22" fmla="*/ 26 w 44"/>
                <a:gd name="T23" fmla="*/ 44 h 62"/>
                <a:gd name="T24" fmla="*/ 26 w 44"/>
                <a:gd name="T25" fmla="*/ 58 h 62"/>
                <a:gd name="T26" fmla="*/ 22 w 44"/>
                <a:gd name="T2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62">
                  <a:moveTo>
                    <a:pt x="22" y="62"/>
                  </a:moveTo>
                  <a:cubicBezTo>
                    <a:pt x="20" y="62"/>
                    <a:pt x="19" y="60"/>
                    <a:pt x="19" y="5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31" y="37"/>
                    <a:pt x="37" y="30"/>
                    <a:pt x="37" y="22"/>
                  </a:cubicBezTo>
                  <a:cubicBezTo>
                    <a:pt x="37" y="14"/>
                    <a:pt x="31" y="7"/>
                    <a:pt x="22" y="7"/>
                  </a:cubicBezTo>
                  <a:cubicBezTo>
                    <a:pt x="14" y="7"/>
                    <a:pt x="8" y="14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3"/>
                    <a:pt x="36" y="42"/>
                    <a:pt x="26" y="44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60"/>
                    <a:pt x="24" y="62"/>
                    <a:pt x="2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Oval 29"/>
            <p:cNvSpPr>
              <a:spLocks noChangeArrowheads="1"/>
            </p:cNvSpPr>
            <p:nvPr/>
          </p:nvSpPr>
          <p:spPr bwMode="auto">
            <a:xfrm>
              <a:off x="4803775" y="7196138"/>
              <a:ext cx="34925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6" name="组合 88"/>
          <p:cNvGrpSpPr/>
          <p:nvPr/>
        </p:nvGrpSpPr>
        <p:grpSpPr>
          <a:xfrm>
            <a:off x="1177310" y="2893221"/>
            <a:ext cx="481078" cy="629832"/>
            <a:chOff x="2951163" y="2495550"/>
            <a:chExt cx="1208088" cy="1581150"/>
          </a:xfrm>
          <a:solidFill>
            <a:schemeClr val="accent1">
              <a:lumMod val="75000"/>
            </a:schemeClr>
          </a:solidFill>
        </p:grpSpPr>
        <p:sp>
          <p:nvSpPr>
            <p:cNvPr id="27" name="Freeform 29"/>
            <p:cNvSpPr/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</p:bld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ISPRING_PRESENTATION_TITLE" val="PowerPoint 演示文稿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1496</Words>
  <Application>WPS Presentation</Application>
  <PresentationFormat>宽屏</PresentationFormat>
  <Paragraphs>264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Noto Serif CJK SC</vt:lpstr>
      <vt:lpstr>FZHei-B01S</vt:lpstr>
      <vt:lpstr>方正黑体简体</vt:lpstr>
      <vt:lpstr>微软雅黑</vt:lpstr>
      <vt:lpstr>Gill Sans</vt:lpstr>
      <vt:lpstr>Lato Light</vt:lpstr>
      <vt:lpstr>Segoe Print</vt:lpstr>
      <vt:lpstr>Bebas Neue</vt:lpstr>
      <vt:lpstr>Arial</vt:lpstr>
      <vt:lpstr>等线</vt:lpstr>
      <vt:lpstr>Arial Unicode MS</vt:lpstr>
      <vt:lpstr>等线 Light</vt:lpstr>
      <vt:lpstr>方正黑体简体</vt:lpstr>
      <vt:lpstr>Open Sans</vt:lpstr>
      <vt:lpstr>Calibri</vt:lpstr>
      <vt:lpstr>Office 主题​​</vt:lpstr>
      <vt:lpstr>1_Office 主题​​</vt:lpstr>
      <vt:lpstr>PowerPoint 演示文稿</vt:lpstr>
      <vt:lpstr>PowerPoint 演示文稿</vt:lpstr>
      <vt:lpstr>+</vt:lpstr>
      <vt:lpstr>PowerPoint 演示文稿</vt:lpstr>
      <vt:lpstr>PowerPoint 演示文稿</vt:lpstr>
      <vt:lpstr>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+</vt:lpstr>
      <vt:lpstr>PowerPoint 演示文稿</vt:lpstr>
      <vt:lpstr>PowerPoint 演示文稿</vt:lpstr>
      <vt:lpstr>+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hcls-d1</cp:lastModifiedBy>
  <cp:revision>54</cp:revision>
  <dcterms:created xsi:type="dcterms:W3CDTF">2018-08-20T01:35:00Z</dcterms:created>
  <dcterms:modified xsi:type="dcterms:W3CDTF">2024-08-10T08:47:07Z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0CA5019F890A4D208512ACF0D981B54D</vt:lpwstr>
  </property>
  <property fmtid="{D5CDD505-2E9C-101B-9397-08002B2CF9AE}" pid="3" name="KSOProductBuildVer">
    <vt:lpwstr>1033-12.2.0.17153</vt:lpwstr>
  </property>
</Properties>
</file>